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16" r:id="rId2"/>
  </p:sldMasterIdLst>
  <p:notesMasterIdLst>
    <p:notesMasterId r:id="rId36"/>
  </p:notesMasterIdLst>
  <p:handoutMasterIdLst>
    <p:handoutMasterId r:id="rId37"/>
  </p:handoutMasterIdLst>
  <p:sldIdLst>
    <p:sldId id="282" r:id="rId3"/>
    <p:sldId id="412" r:id="rId4"/>
    <p:sldId id="431" r:id="rId5"/>
    <p:sldId id="427" r:id="rId6"/>
    <p:sldId id="386" r:id="rId7"/>
    <p:sldId id="428" r:id="rId8"/>
    <p:sldId id="429" r:id="rId9"/>
    <p:sldId id="430" r:id="rId10"/>
    <p:sldId id="389" r:id="rId11"/>
    <p:sldId id="432" r:id="rId12"/>
    <p:sldId id="418" r:id="rId13"/>
    <p:sldId id="433" r:id="rId14"/>
    <p:sldId id="420" r:id="rId15"/>
    <p:sldId id="440" r:id="rId16"/>
    <p:sldId id="442" r:id="rId17"/>
    <p:sldId id="410" r:id="rId18"/>
    <p:sldId id="411" r:id="rId19"/>
    <p:sldId id="399" r:id="rId20"/>
    <p:sldId id="378" r:id="rId21"/>
    <p:sldId id="400" r:id="rId22"/>
    <p:sldId id="379" r:id="rId23"/>
    <p:sldId id="401" r:id="rId24"/>
    <p:sldId id="380" r:id="rId25"/>
    <p:sldId id="403" r:id="rId26"/>
    <p:sldId id="396" r:id="rId27"/>
    <p:sldId id="435" r:id="rId28"/>
    <p:sldId id="436" r:id="rId29"/>
    <p:sldId id="437" r:id="rId30"/>
    <p:sldId id="438" r:id="rId31"/>
    <p:sldId id="406" r:id="rId32"/>
    <p:sldId id="408" r:id="rId33"/>
    <p:sldId id="409" r:id="rId34"/>
    <p:sldId id="441" r:id="rId35"/>
  </p:sldIdLst>
  <p:sldSz cx="12192000" cy="6858000"/>
  <p:notesSz cx="6805613" cy="99441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613" userDrawn="1">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7170B4-E26B-430A-C1ED-C1764ED4AC72}" name="Lazaros Tsamoudakis" initials="LT" userId="Lazaros Tsamoudak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B5C"/>
    <a:srgbClr val="CC0000"/>
    <a:srgbClr val="FF6600"/>
    <a:srgbClr val="FCEEEE"/>
    <a:srgbClr val="72758C"/>
    <a:srgbClr val="FFFFCC"/>
    <a:srgbClr val="AFABAB"/>
    <a:srgbClr val="921A1E"/>
    <a:srgbClr val="BFBFBF"/>
    <a:srgbClr val="5368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4660"/>
  </p:normalViewPr>
  <p:slideViewPr>
    <p:cSldViewPr snapToGrid="0" showGuides="1">
      <p:cViewPr varScale="1">
        <p:scale>
          <a:sx n="111" d="100"/>
          <a:sy n="111" d="100"/>
        </p:scale>
        <p:origin x="1086" y="96"/>
      </p:cViewPr>
      <p:guideLst>
        <p:guide orient="horz" pos="1956"/>
        <p:guide pos="3613"/>
        <p:guide pos="7129"/>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07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tzelepisd\OneDrive%20-%20INFORM%20LYKOS%20(HELLAS)%20S.A\CORPORATE%20PRESENTATION\Copy%20of%20ACAG%20Investor%20presentation%20charts%20FY%20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C:\Users\tzelepisd\OneDrive%20-%20INFORM%20LYKOS%20(HELLAS)%20S.A\CORPORATE%20PRESENTATION\Copy%20of%20ACAG%20Investor%20presentation%20charts%20FY%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C:\Users\tzelepisd\OneDrive%20-%20INFORM%20LYKOS%20(HELLAS)%20S.A\CORPORATE%20PRESENTATION\Copy%20of%20ACAG%20Investor%20presentation%20charts%20FY%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tzelepisd\OneDrive%20-%20INFORM%20LYKOS%20(HELLAS)%20S.A\CORPORATE%20PRESENTATION\Copy%20of%20ACAG%20Investor%20presentation%20charts%20FY%20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tzelepisd\OneDrive%20-%20INFORM%20LYKOS%20(HELLAS)%20S.A\CORPORATE%20PRESENTATION\Copy%20of%20ACAG%20Investor%20presentation%20charts%20FY%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86621315192746E-2"/>
          <c:y val="5.9782608695652176E-2"/>
          <c:w val="0.90022675736961455"/>
          <c:h val="0.74011768230058206"/>
        </c:manualLayout>
      </c:layout>
      <c:barChart>
        <c:barDir val="col"/>
        <c:grouping val="clustered"/>
        <c:varyColors val="0"/>
        <c:ser>
          <c:idx val="0"/>
          <c:order val="0"/>
          <c:tx>
            <c:strRef>
              <c:f>'Segment WEurope 12M 23'!$C$3</c:f>
              <c:strCache>
                <c:ptCount val="1"/>
                <c:pt idx="0">
                  <c:v>Adj. Revenues</c:v>
                </c:pt>
              </c:strCache>
            </c:strRef>
          </c:tx>
          <c:spPr>
            <a:solidFill>
              <a:srgbClr val="CC0000"/>
            </a:solidFill>
            <a:ln>
              <a:noFill/>
            </a:ln>
            <a:effectLst/>
          </c:spPr>
          <c:invertIfNegative val="0"/>
          <c:dLbls>
            <c:dLbl>
              <c:idx val="0"/>
              <c:layout>
                <c:manualLayout>
                  <c:x val="4.5351473922902079E-3"/>
                  <c:y val="0.26905829596412556"/>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71-494E-88D6-6C986AD9DC14}"/>
                </c:ext>
              </c:extLst>
            </c:dLbl>
            <c:dLbl>
              <c:idx val="1"/>
              <c:layout>
                <c:manualLayout>
                  <c:x val="4.5351473922902496E-3"/>
                  <c:y val="0.31390134529147984"/>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71-494E-88D6-6C986AD9DC1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'Segment WEurope 12M 23'!$D$2:$E$2</c:f>
              <c:numCache>
                <c:formatCode>General</c:formatCode>
                <c:ptCount val="2"/>
                <c:pt idx="0">
                  <c:v>2022</c:v>
                </c:pt>
                <c:pt idx="1">
                  <c:v>2023</c:v>
                </c:pt>
              </c:numCache>
            </c:numRef>
          </c:cat>
          <c:val>
            <c:numRef>
              <c:f>'Segment WEurope 12M 23'!$D$3:$E$3</c:f>
              <c:numCache>
                <c:formatCode>#,##0.0</c:formatCode>
                <c:ptCount val="2"/>
                <c:pt idx="0">
                  <c:v>116.6</c:v>
                </c:pt>
                <c:pt idx="1">
                  <c:v>116</c:v>
                </c:pt>
              </c:numCache>
            </c:numRef>
          </c:val>
          <c:extLst>
            <c:ext xmlns:c16="http://schemas.microsoft.com/office/drawing/2014/chart" uri="{C3380CC4-5D6E-409C-BE32-E72D297353CC}">
              <c16:uniqueId val="{00000000-A0B7-464C-83D2-007F78B8BB73}"/>
            </c:ext>
          </c:extLst>
        </c:ser>
        <c:ser>
          <c:idx val="1"/>
          <c:order val="1"/>
          <c:tx>
            <c:strRef>
              <c:f>'Segment WEurope 12M 23'!$C$4</c:f>
              <c:strCache>
                <c:ptCount val="1"/>
                <c:pt idx="0">
                  <c:v>Adj. EBITDA</c:v>
                </c:pt>
              </c:strCache>
            </c:strRef>
          </c:tx>
          <c:spPr>
            <a:solidFill>
              <a:schemeClr val="bg2">
                <a:lumMod val="50000"/>
              </a:schemeClr>
            </a:solidFill>
            <a:ln>
              <a:noFill/>
            </a:ln>
            <a:effectLst/>
          </c:spPr>
          <c:invertIfNegative val="0"/>
          <c:dLbls>
            <c:dLbl>
              <c:idx val="0"/>
              <c:layout>
                <c:manualLayout>
                  <c:x val="-4.1571704189453035E-17"/>
                  <c:y val="0.11164917987266695"/>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71-494E-88D6-6C986AD9DC14}"/>
                </c:ext>
              </c:extLst>
            </c:dLbl>
            <c:dLbl>
              <c:idx val="1"/>
              <c:layout>
                <c:manualLayout>
                  <c:x val="-4.5351473922901663E-3"/>
                  <c:y val="0.104514900239239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71-494E-88D6-6C986AD9DC1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'Segment WEurope 12M 23'!$D$2:$E$2</c:f>
              <c:numCache>
                <c:formatCode>General</c:formatCode>
                <c:ptCount val="2"/>
                <c:pt idx="0">
                  <c:v>2022</c:v>
                </c:pt>
                <c:pt idx="1">
                  <c:v>2023</c:v>
                </c:pt>
              </c:numCache>
            </c:numRef>
          </c:cat>
          <c:val>
            <c:numRef>
              <c:f>'Segment WEurope 12M 23'!$D$4:$E$4</c:f>
              <c:numCache>
                <c:formatCode>0.0</c:formatCode>
                <c:ptCount val="2"/>
                <c:pt idx="0" formatCode="#,##0.0">
                  <c:v>20.3</c:v>
                </c:pt>
                <c:pt idx="1">
                  <c:v>17.899999999999999</c:v>
                </c:pt>
              </c:numCache>
            </c:numRef>
          </c:val>
          <c:extLst>
            <c:ext xmlns:c16="http://schemas.microsoft.com/office/drawing/2014/chart" uri="{C3380CC4-5D6E-409C-BE32-E72D297353CC}">
              <c16:uniqueId val="{00000004-0071-494E-88D6-6C986AD9DC14}"/>
            </c:ext>
          </c:extLst>
        </c:ser>
        <c:dLbls>
          <c:showLegendKey val="0"/>
          <c:showVal val="0"/>
          <c:showCatName val="0"/>
          <c:showSerName val="0"/>
          <c:showPercent val="0"/>
          <c:showBubbleSize val="0"/>
        </c:dLbls>
        <c:gapWidth val="93"/>
        <c:overlap val="-28"/>
        <c:axId val="-1460042240"/>
        <c:axId val="-1460049856"/>
      </c:barChart>
      <c:catAx>
        <c:axId val="-146004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1460049856"/>
        <c:crosses val="autoZero"/>
        <c:auto val="1"/>
        <c:lblAlgn val="ctr"/>
        <c:lblOffset val="100"/>
        <c:noMultiLvlLbl val="0"/>
      </c:catAx>
      <c:valAx>
        <c:axId val="-1460049856"/>
        <c:scaling>
          <c:orientation val="minMax"/>
        </c:scaling>
        <c:delete val="1"/>
        <c:axPos val="l"/>
        <c:numFmt formatCode="#,##0.0" sourceLinked="1"/>
        <c:majorTickMark val="none"/>
        <c:minorTickMark val="none"/>
        <c:tickLblPos val="nextTo"/>
        <c:crossAx val="-1460042240"/>
        <c:crosses val="autoZero"/>
        <c:crossBetween val="between"/>
      </c:valAx>
      <c:spPr>
        <a:noFill/>
        <a:ln w="25400">
          <a:noFill/>
        </a:ln>
        <a:effectLst/>
      </c:spPr>
    </c:plotArea>
    <c:legend>
      <c:legendPos val="b"/>
      <c:layout>
        <c:manualLayout>
          <c:xMode val="edge"/>
          <c:yMode val="edge"/>
          <c:x val="0.23269841269841271"/>
          <c:y val="0.89198305374871623"/>
          <c:w val="0.53460317460317464"/>
          <c:h val="8.50131894722227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86621315192746E-2"/>
          <c:y val="5.9782608695652176E-2"/>
          <c:w val="0.90022675736961455"/>
          <c:h val="0.74011768230058206"/>
        </c:manualLayout>
      </c:layout>
      <c:barChart>
        <c:barDir val="col"/>
        <c:grouping val="clustered"/>
        <c:varyColors val="0"/>
        <c:ser>
          <c:idx val="0"/>
          <c:order val="0"/>
          <c:tx>
            <c:strRef>
              <c:f>'Segment DACH 12M 23'!$C$3</c:f>
              <c:strCache>
                <c:ptCount val="1"/>
                <c:pt idx="0">
                  <c:v>Adj. Revenues</c:v>
                </c:pt>
              </c:strCache>
            </c:strRef>
          </c:tx>
          <c:spPr>
            <a:solidFill>
              <a:srgbClr val="CC0000"/>
            </a:solidFill>
            <a:ln>
              <a:noFill/>
            </a:ln>
            <a:effectLst/>
          </c:spPr>
          <c:invertIfNegative val="0"/>
          <c:dLbls>
            <c:dLbl>
              <c:idx val="0"/>
              <c:layout>
                <c:manualLayout>
                  <c:x val="4.5351473922902079E-3"/>
                  <c:y val="0.26905829596412556"/>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8B-4B63-B83E-B8E62E1681D9}"/>
                </c:ext>
              </c:extLst>
            </c:dLbl>
            <c:dLbl>
              <c:idx val="1"/>
              <c:layout>
                <c:manualLayout>
                  <c:x val="4.5351473922902496E-3"/>
                  <c:y val="0.31390134529147984"/>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8B-4B63-B83E-B8E62E1681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'Segment DACH 12M 23'!$D$2:$E$2</c:f>
              <c:numCache>
                <c:formatCode>General</c:formatCode>
                <c:ptCount val="2"/>
                <c:pt idx="0">
                  <c:v>2022</c:v>
                </c:pt>
                <c:pt idx="1">
                  <c:v>2023</c:v>
                </c:pt>
              </c:numCache>
            </c:numRef>
          </c:cat>
          <c:val>
            <c:numRef>
              <c:f>'Segment DACH 12M 23'!$D$3:$E$3</c:f>
              <c:numCache>
                <c:formatCode>#,##0.0</c:formatCode>
                <c:ptCount val="2"/>
                <c:pt idx="0">
                  <c:v>166.1</c:v>
                </c:pt>
                <c:pt idx="1">
                  <c:v>224.6</c:v>
                </c:pt>
              </c:numCache>
            </c:numRef>
          </c:val>
          <c:extLst>
            <c:ext xmlns:c16="http://schemas.microsoft.com/office/drawing/2014/chart" uri="{C3380CC4-5D6E-409C-BE32-E72D297353CC}">
              <c16:uniqueId val="{00000000-A0B7-464C-83D2-007F78B8BB73}"/>
            </c:ext>
          </c:extLst>
        </c:ser>
        <c:ser>
          <c:idx val="1"/>
          <c:order val="1"/>
          <c:tx>
            <c:strRef>
              <c:f>'Segment DACH 12M 23'!$C$4</c:f>
              <c:strCache>
                <c:ptCount val="1"/>
                <c:pt idx="0">
                  <c:v>Adj. EBITDA</c:v>
                </c:pt>
              </c:strCache>
            </c:strRef>
          </c:tx>
          <c:spPr>
            <a:solidFill>
              <a:schemeClr val="bg2">
                <a:lumMod val="50000"/>
              </a:schemeClr>
            </a:solidFill>
            <a:ln>
              <a:noFill/>
            </a:ln>
            <a:effectLst/>
          </c:spPr>
          <c:invertIfNegative val="0"/>
          <c:dLbls>
            <c:dLbl>
              <c:idx val="0"/>
              <c:layout>
                <c:manualLayout>
                  <c:x val="-4.5351473922902496E-3"/>
                  <c:y val="8.1794561574009795E-4"/>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8B-4B63-B83E-B8E62E1681D9}"/>
                </c:ext>
              </c:extLst>
            </c:dLbl>
            <c:dLbl>
              <c:idx val="1"/>
              <c:layout>
                <c:manualLayout>
                  <c:x val="-1.6628681675781214E-16"/>
                  <c:y val="8.7970804656974551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8B-4B63-B83E-B8E62E1681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'Segment DACH 12M 23'!$D$2:$E$2</c:f>
              <c:numCache>
                <c:formatCode>General</c:formatCode>
                <c:ptCount val="2"/>
                <c:pt idx="0">
                  <c:v>2022</c:v>
                </c:pt>
                <c:pt idx="1">
                  <c:v>2023</c:v>
                </c:pt>
              </c:numCache>
            </c:numRef>
          </c:cat>
          <c:val>
            <c:numRef>
              <c:f>'Segment DACH 12M 23'!$D$4:$E$4</c:f>
              <c:numCache>
                <c:formatCode>0.0</c:formatCode>
                <c:ptCount val="2"/>
                <c:pt idx="0" formatCode="#,##0.0">
                  <c:v>11.4</c:v>
                </c:pt>
                <c:pt idx="1">
                  <c:v>30.3</c:v>
                </c:pt>
              </c:numCache>
            </c:numRef>
          </c:val>
          <c:extLst>
            <c:ext xmlns:c16="http://schemas.microsoft.com/office/drawing/2014/chart" uri="{C3380CC4-5D6E-409C-BE32-E72D297353CC}">
              <c16:uniqueId val="{00000004-178B-4B63-B83E-B8E62E1681D9}"/>
            </c:ext>
          </c:extLst>
        </c:ser>
        <c:dLbls>
          <c:showLegendKey val="0"/>
          <c:showVal val="0"/>
          <c:showCatName val="0"/>
          <c:showSerName val="0"/>
          <c:showPercent val="0"/>
          <c:showBubbleSize val="0"/>
        </c:dLbls>
        <c:gapWidth val="93"/>
        <c:overlap val="-28"/>
        <c:axId val="-1460041696"/>
        <c:axId val="-1460041152"/>
      </c:barChart>
      <c:catAx>
        <c:axId val="-146004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1460041152"/>
        <c:crosses val="autoZero"/>
        <c:auto val="1"/>
        <c:lblAlgn val="ctr"/>
        <c:lblOffset val="100"/>
        <c:noMultiLvlLbl val="0"/>
      </c:catAx>
      <c:valAx>
        <c:axId val="-1460041152"/>
        <c:scaling>
          <c:orientation val="minMax"/>
        </c:scaling>
        <c:delete val="1"/>
        <c:axPos val="l"/>
        <c:numFmt formatCode="#,##0.0" sourceLinked="1"/>
        <c:majorTickMark val="none"/>
        <c:minorTickMark val="none"/>
        <c:tickLblPos val="nextTo"/>
        <c:crossAx val="-1460041696"/>
        <c:crosses val="autoZero"/>
        <c:crossBetween val="between"/>
      </c:valAx>
      <c:spPr>
        <a:noFill/>
        <a:ln w="25400">
          <a:noFill/>
        </a:ln>
        <a:effectLst/>
      </c:spPr>
    </c:plotArea>
    <c:legend>
      <c:legendPos val="b"/>
      <c:layout>
        <c:manualLayout>
          <c:xMode val="edge"/>
          <c:yMode val="edge"/>
          <c:x val="0.23269841269841271"/>
          <c:y val="0.89198305374871623"/>
          <c:w val="0.53460317460317464"/>
          <c:h val="8.50131894722227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86621315192746E-2"/>
          <c:y val="5.9782608695652176E-2"/>
          <c:w val="0.90022675736961455"/>
          <c:h val="0.74011768230058206"/>
        </c:manualLayout>
      </c:layout>
      <c:barChart>
        <c:barDir val="col"/>
        <c:grouping val="clustered"/>
        <c:varyColors val="0"/>
        <c:ser>
          <c:idx val="0"/>
          <c:order val="0"/>
          <c:tx>
            <c:strRef>
              <c:f>'Segment Turkiye 12M 23'!$C$11</c:f>
              <c:strCache>
                <c:ptCount val="1"/>
                <c:pt idx="0">
                  <c:v>Adj. Revenues</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'Segment Turkiye 12M 23'!$D$10:$E$10</c:f>
              <c:numCache>
                <c:formatCode>General</c:formatCode>
                <c:ptCount val="2"/>
                <c:pt idx="0">
                  <c:v>2022</c:v>
                </c:pt>
                <c:pt idx="1">
                  <c:v>2023</c:v>
                </c:pt>
              </c:numCache>
            </c:numRef>
          </c:cat>
          <c:val>
            <c:numRef>
              <c:f>'Segment Turkiye 12M 23'!$D$11:$E$11</c:f>
              <c:numCache>
                <c:formatCode>#,##0.0</c:formatCode>
                <c:ptCount val="2"/>
                <c:pt idx="0">
                  <c:v>55.3</c:v>
                </c:pt>
                <c:pt idx="1">
                  <c:v>53.7</c:v>
                </c:pt>
              </c:numCache>
            </c:numRef>
          </c:val>
          <c:extLst>
            <c:ext xmlns:c16="http://schemas.microsoft.com/office/drawing/2014/chart" uri="{C3380CC4-5D6E-409C-BE32-E72D297353CC}">
              <c16:uniqueId val="{00000000-A0B7-464C-83D2-007F78B8BB73}"/>
            </c:ext>
          </c:extLst>
        </c:ser>
        <c:ser>
          <c:idx val="1"/>
          <c:order val="1"/>
          <c:tx>
            <c:strRef>
              <c:f>'Segment Turkiye 12M 23'!$C$12</c:f>
              <c:strCache>
                <c:ptCount val="1"/>
                <c:pt idx="0">
                  <c:v>Adj. EBITDA</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'Segment Turkiye 12M 23'!$D$10:$E$10</c:f>
              <c:numCache>
                <c:formatCode>General</c:formatCode>
                <c:ptCount val="2"/>
                <c:pt idx="0">
                  <c:v>2022</c:v>
                </c:pt>
                <c:pt idx="1">
                  <c:v>2023</c:v>
                </c:pt>
              </c:numCache>
            </c:numRef>
          </c:cat>
          <c:val>
            <c:numRef>
              <c:f>'Segment Turkiye 12M 23'!$D$12:$E$12</c:f>
              <c:numCache>
                <c:formatCode>0.0</c:formatCode>
                <c:ptCount val="2"/>
                <c:pt idx="0" formatCode="#,##0.0">
                  <c:v>9</c:v>
                </c:pt>
                <c:pt idx="1">
                  <c:v>4.9000000000000004</c:v>
                </c:pt>
              </c:numCache>
            </c:numRef>
          </c:val>
          <c:extLst>
            <c:ext xmlns:c16="http://schemas.microsoft.com/office/drawing/2014/chart" uri="{C3380CC4-5D6E-409C-BE32-E72D297353CC}">
              <c16:uniqueId val="{00000000-5E54-4556-8B3A-965510B6CCD6}"/>
            </c:ext>
          </c:extLst>
        </c:ser>
        <c:dLbls>
          <c:showLegendKey val="0"/>
          <c:showVal val="0"/>
          <c:showCatName val="0"/>
          <c:showSerName val="0"/>
          <c:showPercent val="0"/>
          <c:showBubbleSize val="0"/>
        </c:dLbls>
        <c:gapWidth val="93"/>
        <c:overlap val="-28"/>
        <c:axId val="-1460039520"/>
        <c:axId val="-1883908096"/>
      </c:barChart>
      <c:catAx>
        <c:axId val="-146003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1883908096"/>
        <c:crosses val="autoZero"/>
        <c:auto val="1"/>
        <c:lblAlgn val="ctr"/>
        <c:lblOffset val="100"/>
        <c:noMultiLvlLbl val="0"/>
      </c:catAx>
      <c:valAx>
        <c:axId val="-1883908096"/>
        <c:scaling>
          <c:orientation val="minMax"/>
        </c:scaling>
        <c:delete val="1"/>
        <c:axPos val="l"/>
        <c:numFmt formatCode="#,##0.0" sourceLinked="1"/>
        <c:majorTickMark val="out"/>
        <c:minorTickMark val="none"/>
        <c:tickLblPos val="nextTo"/>
        <c:crossAx val="-1460039520"/>
        <c:crosses val="autoZero"/>
        <c:crossBetween val="between"/>
      </c:valAx>
      <c:spPr>
        <a:noFill/>
        <a:ln w="25400">
          <a:noFill/>
        </a:ln>
        <a:effectLst/>
      </c:spPr>
    </c:plotArea>
    <c:legend>
      <c:legendPos val="b"/>
      <c:layout>
        <c:manualLayout>
          <c:xMode val="edge"/>
          <c:yMode val="edge"/>
          <c:x val="0.23269841269841271"/>
          <c:y val="0.89198305374871623"/>
          <c:w val="0.6238555894798864"/>
          <c:h val="8.50131894722227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200" b="1">
                <a:latin typeface="Segoe UI" panose="020B0502040204020203" pitchFamily="34" charset="0"/>
                <a:cs typeface="Segoe UI" panose="020B0502040204020203" pitchFamily="34" charset="0"/>
              </a:rPr>
              <a:t>Dividends/Share</a:t>
            </a:r>
          </a:p>
        </c:rich>
      </c:tx>
      <c:layout>
        <c:manualLayout>
          <c:xMode val="edge"/>
          <c:yMode val="edge"/>
          <c:x val="0.35760411198600173"/>
          <c:y val="0.875"/>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3.0555555555555555E-2"/>
          <c:y val="0.17879629629629629"/>
          <c:w val="0.93888888888888888"/>
          <c:h val="0.6304709827938173"/>
        </c:manualLayout>
      </c:layout>
      <c:barChart>
        <c:barDir val="col"/>
        <c:grouping val="clustered"/>
        <c:varyColors val="0"/>
        <c:ser>
          <c:idx val="0"/>
          <c:order val="0"/>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'Debt 2023'!$D$14:$E$15</c:f>
              <c:strCache>
                <c:ptCount val="2"/>
                <c:pt idx="0">
                  <c:v>2022</c:v>
                </c:pt>
                <c:pt idx="1">
                  <c:v>2023</c:v>
                </c:pt>
              </c:strCache>
            </c:strRef>
          </c:cat>
          <c:val>
            <c:numRef>
              <c:f>'Debt 2023'!$D$16:$E$16</c:f>
              <c:numCache>
                <c:formatCode>#,##0.000</c:formatCode>
                <c:ptCount val="2"/>
                <c:pt idx="0">
                  <c:v>2.5004216882781222E-2</c:v>
                </c:pt>
                <c:pt idx="1">
                  <c:v>0.1</c:v>
                </c:pt>
              </c:numCache>
            </c:numRef>
          </c:val>
          <c:extLst>
            <c:ext xmlns:c16="http://schemas.microsoft.com/office/drawing/2014/chart" uri="{C3380CC4-5D6E-409C-BE32-E72D297353CC}">
              <c16:uniqueId val="{00000000-A4A9-4E2F-A04F-A7DEF3B575BC}"/>
            </c:ext>
          </c:extLst>
        </c:ser>
        <c:dLbls>
          <c:showLegendKey val="0"/>
          <c:showVal val="0"/>
          <c:showCatName val="0"/>
          <c:showSerName val="0"/>
          <c:showPercent val="0"/>
          <c:showBubbleSize val="0"/>
        </c:dLbls>
        <c:gapWidth val="219"/>
        <c:overlap val="-27"/>
        <c:axId val="-1883914080"/>
        <c:axId val="-1883912992"/>
      </c:barChart>
      <c:catAx>
        <c:axId val="-18839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83912992"/>
        <c:crosses val="autoZero"/>
        <c:auto val="1"/>
        <c:lblAlgn val="ctr"/>
        <c:lblOffset val="100"/>
        <c:noMultiLvlLbl val="0"/>
      </c:catAx>
      <c:valAx>
        <c:axId val="-1883912992"/>
        <c:scaling>
          <c:orientation val="minMax"/>
        </c:scaling>
        <c:delete val="1"/>
        <c:axPos val="l"/>
        <c:numFmt formatCode="#,##0.000" sourceLinked="1"/>
        <c:majorTickMark val="none"/>
        <c:minorTickMark val="none"/>
        <c:tickLblPos val="nextTo"/>
        <c:crossAx val="-1883914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'Debt 2023'!$A$7</c:f>
              <c:strCache>
                <c:ptCount val="1"/>
                <c:pt idx="0">
                  <c:v>Net Debt</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'Debt 2023'!$B$6:$E$6</c:f>
              <c:numCache>
                <c:formatCode>General</c:formatCode>
                <c:ptCount val="4"/>
                <c:pt idx="0">
                  <c:v>2020</c:v>
                </c:pt>
                <c:pt idx="1">
                  <c:v>2021</c:v>
                </c:pt>
                <c:pt idx="2">
                  <c:v>2022</c:v>
                </c:pt>
                <c:pt idx="3">
                  <c:v>2023</c:v>
                </c:pt>
              </c:numCache>
            </c:numRef>
          </c:cat>
          <c:val>
            <c:numRef>
              <c:f>'Debt 2023'!$B$7:$E$7</c:f>
              <c:numCache>
                <c:formatCode>#,##0.0</c:formatCode>
                <c:ptCount val="4"/>
                <c:pt idx="0">
                  <c:v>57.828000000000003</c:v>
                </c:pt>
                <c:pt idx="1">
                  <c:v>85.096000000000004</c:v>
                </c:pt>
                <c:pt idx="2">
                  <c:v>76.599999999999994</c:v>
                </c:pt>
                <c:pt idx="3">
                  <c:v>95</c:v>
                </c:pt>
              </c:numCache>
            </c:numRef>
          </c:val>
          <c:extLst>
            <c:ext xmlns:c16="http://schemas.microsoft.com/office/drawing/2014/chart" uri="{C3380CC4-5D6E-409C-BE32-E72D297353CC}">
              <c16:uniqueId val="{00000000-6454-4AEC-A4B6-1E9650F83A02}"/>
            </c:ext>
          </c:extLst>
        </c:ser>
        <c:dLbls>
          <c:showLegendKey val="0"/>
          <c:showVal val="0"/>
          <c:showCatName val="0"/>
          <c:showSerName val="0"/>
          <c:showPercent val="0"/>
          <c:showBubbleSize val="0"/>
        </c:dLbls>
        <c:gapWidth val="75"/>
        <c:overlap val="-27"/>
        <c:axId val="-1883910816"/>
        <c:axId val="-1883910272"/>
      </c:barChart>
      <c:lineChart>
        <c:grouping val="standard"/>
        <c:varyColors val="0"/>
        <c:ser>
          <c:idx val="1"/>
          <c:order val="1"/>
          <c:tx>
            <c:strRef>
              <c:f>'Debt 2023'!$A$8</c:f>
              <c:strCache>
                <c:ptCount val="1"/>
                <c:pt idx="0">
                  <c:v>Net Debt/Adj. EBITDA (X)</c:v>
                </c:pt>
              </c:strCache>
            </c:strRef>
          </c:tx>
          <c:spPr>
            <a:ln w="28575" cap="rnd">
              <a:solidFill>
                <a:srgbClr val="202B5C"/>
              </a:solidFill>
              <a:round/>
            </a:ln>
            <a:effectLst/>
          </c:spPr>
          <c:marker>
            <c:symbol val="none"/>
          </c:marker>
          <c:dLbls>
            <c:dLbl>
              <c:idx val="0"/>
              <c:tx>
                <c:rich>
                  <a:bodyPr/>
                  <a:lstStyle/>
                  <a:p>
                    <a:fld id="{6EE02765-CE66-4CC8-AC24-C12DF16E4BAE}" type="VALUE">
                      <a:rPr lang="en-US"/>
                      <a:pPr/>
                      <a:t>[WERT]</a:t>
                    </a:fld>
                    <a:r>
                      <a:rPr lang="en-US"/>
                      <a:t>X</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F1-4036-AE22-641DFC7A9DE0}"/>
                </c:ext>
              </c:extLst>
            </c:dLbl>
            <c:dLbl>
              <c:idx val="1"/>
              <c:layout>
                <c:manualLayout>
                  <c:x val="-5.9402887139107609E-2"/>
                  <c:y val="-0.11104148439778361"/>
                </c:manualLayout>
              </c:layout>
              <c:tx>
                <c:rich>
                  <a:bodyPr/>
                  <a:lstStyle/>
                  <a:p>
                    <a:fld id="{4CB67B04-9214-469A-9423-3CEE05B87CAF}" type="VALUE">
                      <a:rPr lang="en-US"/>
                      <a:pPr/>
                      <a:t>[WERT]</a:t>
                    </a:fld>
                    <a:r>
                      <a:rPr lang="en-US"/>
                      <a:t>X</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54-4AEC-A4B6-1E9650F83A02}"/>
                </c:ext>
              </c:extLst>
            </c:dLbl>
            <c:dLbl>
              <c:idx val="2"/>
              <c:tx>
                <c:rich>
                  <a:bodyPr/>
                  <a:lstStyle/>
                  <a:p>
                    <a:fld id="{968D8EE1-89D6-4FB8-A1D1-91FD71BFFA3D}" type="VALUE">
                      <a:rPr lang="en-US"/>
                      <a:pPr/>
                      <a:t>[WERT]</a:t>
                    </a:fld>
                    <a:r>
                      <a:rPr lang="en-US"/>
                      <a:t>X</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F1-4036-AE22-641DFC7A9DE0}"/>
                </c:ext>
              </c:extLst>
            </c:dLbl>
            <c:dLbl>
              <c:idx val="3"/>
              <c:tx>
                <c:rich>
                  <a:bodyPr/>
                  <a:lstStyle/>
                  <a:p>
                    <a:fld id="{14656DD7-A2FC-445C-A20F-FCFCFDB4E1C8}" type="VALUE">
                      <a:rPr lang="en-US"/>
                      <a:pPr/>
                      <a:t>[WERT]</a:t>
                    </a:fld>
                    <a:r>
                      <a:rPr lang="en-US"/>
                      <a:t>X</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F1-4036-AE22-641DFC7A9DE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Segoe UI" panose="020B0502040204020203" pitchFamily="34" charset="0"/>
                    <a:ea typeface="+mn-ea"/>
                    <a:cs typeface="Segoe UI" panose="020B0502040204020203" pitchFamily="34" charset="0"/>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'Debt 2023'!$B$6:$E$6</c:f>
              <c:numCache>
                <c:formatCode>General</c:formatCode>
                <c:ptCount val="4"/>
                <c:pt idx="0">
                  <c:v>2020</c:v>
                </c:pt>
                <c:pt idx="1">
                  <c:v>2021</c:v>
                </c:pt>
                <c:pt idx="2">
                  <c:v>2022</c:v>
                </c:pt>
                <c:pt idx="3">
                  <c:v>2023</c:v>
                </c:pt>
              </c:numCache>
            </c:numRef>
          </c:cat>
          <c:val>
            <c:numRef>
              <c:f>'Debt 2023'!$B$8:$E$8</c:f>
              <c:numCache>
                <c:formatCode>0.0</c:formatCode>
                <c:ptCount val="4"/>
                <c:pt idx="0">
                  <c:v>2.8472673559822752</c:v>
                </c:pt>
                <c:pt idx="1">
                  <c:v>3.9009810213624281</c:v>
                </c:pt>
                <c:pt idx="2">
                  <c:v>1.9793281653746768</c:v>
                </c:pt>
                <c:pt idx="3">
                  <c:v>1.926977687626775</c:v>
                </c:pt>
              </c:numCache>
            </c:numRef>
          </c:val>
          <c:smooth val="0"/>
          <c:extLst>
            <c:ext xmlns:c16="http://schemas.microsoft.com/office/drawing/2014/chart" uri="{C3380CC4-5D6E-409C-BE32-E72D297353CC}">
              <c16:uniqueId val="{00000001-6454-4AEC-A4B6-1E9650F83A02}"/>
            </c:ext>
          </c:extLst>
        </c:ser>
        <c:dLbls>
          <c:showLegendKey val="0"/>
          <c:showVal val="0"/>
          <c:showCatName val="0"/>
          <c:showSerName val="0"/>
          <c:showPercent val="0"/>
          <c:showBubbleSize val="0"/>
        </c:dLbls>
        <c:marker val="1"/>
        <c:smooth val="0"/>
        <c:axId val="-1611462864"/>
        <c:axId val="-1611463408"/>
      </c:lineChart>
      <c:catAx>
        <c:axId val="-188391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de-DE"/>
          </a:p>
        </c:txPr>
        <c:crossAx val="-1883910272"/>
        <c:crosses val="autoZero"/>
        <c:auto val="1"/>
        <c:lblAlgn val="ctr"/>
        <c:lblOffset val="100"/>
        <c:noMultiLvlLbl val="0"/>
      </c:catAx>
      <c:valAx>
        <c:axId val="-188391027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crossAx val="-1883910816"/>
        <c:crosses val="autoZero"/>
        <c:crossBetween val="between"/>
      </c:valAx>
      <c:valAx>
        <c:axId val="-1611463408"/>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crossAx val="-1611462864"/>
        <c:crosses val="max"/>
        <c:crossBetween val="between"/>
      </c:valAx>
      <c:catAx>
        <c:axId val="-1611462864"/>
        <c:scaling>
          <c:orientation val="minMax"/>
        </c:scaling>
        <c:delete val="1"/>
        <c:axPos val="b"/>
        <c:numFmt formatCode="General" sourceLinked="1"/>
        <c:majorTickMark val="none"/>
        <c:minorTickMark val="none"/>
        <c:tickLblPos val="nextTo"/>
        <c:crossAx val="-1611463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0.71655</cdr:x>
      <cdr:y>0.5625</cdr:y>
    </cdr:from>
    <cdr:to>
      <cdr:x>0.93197</cdr:x>
      <cdr:y>0.66576</cdr:y>
    </cdr:to>
    <cdr:sp macro="" textlink="">
      <cdr:nvSpPr>
        <cdr:cNvPr id="3" name="TextBox 2"/>
        <cdr:cNvSpPr txBox="1"/>
      </cdr:nvSpPr>
      <cdr:spPr>
        <a:xfrm xmlns:a="http://schemas.openxmlformats.org/drawingml/2006/main">
          <a:off x="2006600" y="1314450"/>
          <a:ext cx="603250" cy="241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a:solidFill>
                <a:schemeClr val="tx1">
                  <a:lumMod val="65000"/>
                  <a:lumOff val="35000"/>
                </a:schemeClr>
              </a:solidFill>
              <a:latin typeface="Segoe UI" panose="020B0502040204020203" pitchFamily="34" charset="0"/>
              <a:cs typeface="Segoe UI" panose="020B0502040204020203" pitchFamily="34" charset="0"/>
            </a:rPr>
            <a:t>-11.7%</a:t>
          </a:r>
        </a:p>
      </cdr:txBody>
    </cdr:sp>
  </cdr:relSizeAnchor>
  <cdr:relSizeAnchor xmlns:cdr="http://schemas.openxmlformats.org/drawingml/2006/chartDrawing">
    <cdr:from>
      <cdr:x>0.55102</cdr:x>
      <cdr:y>0.06297</cdr:y>
    </cdr:from>
    <cdr:to>
      <cdr:x>0.76644</cdr:x>
      <cdr:y>0.16623</cdr:y>
    </cdr:to>
    <cdr:sp macro="" textlink="">
      <cdr:nvSpPr>
        <cdr:cNvPr id="4" name="TextBox 1"/>
        <cdr:cNvSpPr txBox="1"/>
      </cdr:nvSpPr>
      <cdr:spPr>
        <a:xfrm xmlns:a="http://schemas.openxmlformats.org/drawingml/2006/main">
          <a:off x="1543037" y="158741"/>
          <a:ext cx="603251" cy="2603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solidFill>
                <a:srgbClr val="CC0000"/>
              </a:solidFill>
              <a:latin typeface="Segoe UI" panose="020B0502040204020203" pitchFamily="34" charset="0"/>
              <a:cs typeface="Segoe UI" panose="020B0502040204020203" pitchFamily="34" charset="0"/>
            </a:rPr>
            <a:t>-0</a:t>
          </a:r>
          <a:r>
            <a:rPr lang="el-GR" sz="900" b="1">
              <a:solidFill>
                <a:srgbClr val="CC0000"/>
              </a:solidFill>
              <a:latin typeface="Segoe UI" panose="020B0502040204020203" pitchFamily="34" charset="0"/>
              <a:cs typeface="Segoe UI" panose="020B0502040204020203" pitchFamily="34" charset="0"/>
            </a:rPr>
            <a:t>.</a:t>
          </a:r>
          <a:r>
            <a:rPr lang="en-US" sz="900" b="1">
              <a:solidFill>
                <a:srgbClr val="CC0000"/>
              </a:solidFill>
              <a:latin typeface="Segoe UI" panose="020B0502040204020203" pitchFamily="34" charset="0"/>
              <a:cs typeface="Segoe UI" panose="020B0502040204020203" pitchFamily="34" charset="0"/>
            </a:rPr>
            <a:t>6%</a:t>
          </a:r>
        </a:p>
      </cdr:txBody>
    </cdr:sp>
  </cdr:relSizeAnchor>
</c:userShapes>
</file>

<file path=ppt/drawings/drawing2.xml><?xml version="1.0" encoding="utf-8"?>
<c:userShapes xmlns:c="http://schemas.openxmlformats.org/drawingml/2006/chart">
  <cdr:relSizeAnchor xmlns:cdr="http://schemas.openxmlformats.org/drawingml/2006/chartDrawing">
    <cdr:from>
      <cdr:x>0.70975</cdr:x>
      <cdr:y>0.48945</cdr:y>
    </cdr:from>
    <cdr:to>
      <cdr:x>0.98639</cdr:x>
      <cdr:y>0.59271</cdr:y>
    </cdr:to>
    <cdr:sp macro="" textlink="">
      <cdr:nvSpPr>
        <cdr:cNvPr id="3" name="TextBox 2"/>
        <cdr:cNvSpPr txBox="1"/>
      </cdr:nvSpPr>
      <cdr:spPr>
        <a:xfrm xmlns:a="http://schemas.openxmlformats.org/drawingml/2006/main">
          <a:off x="1987541" y="1233884"/>
          <a:ext cx="774709" cy="260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a:solidFill>
                <a:schemeClr val="tx1">
                  <a:lumMod val="65000"/>
                  <a:lumOff val="35000"/>
                </a:schemeClr>
              </a:solidFill>
              <a:latin typeface="Segoe UI" panose="020B0502040204020203" pitchFamily="34" charset="0"/>
              <a:cs typeface="Segoe UI" panose="020B0502040204020203" pitchFamily="34" charset="0"/>
            </a:rPr>
            <a:t>+166</a:t>
          </a:r>
          <a:r>
            <a:rPr lang="el-GR" sz="900" b="1">
              <a:solidFill>
                <a:schemeClr val="tx1">
                  <a:lumMod val="65000"/>
                  <a:lumOff val="35000"/>
                </a:schemeClr>
              </a:solidFill>
              <a:latin typeface="Segoe UI" panose="020B0502040204020203" pitchFamily="34" charset="0"/>
              <a:cs typeface="Segoe UI" panose="020B0502040204020203" pitchFamily="34" charset="0"/>
            </a:rPr>
            <a:t>.</a:t>
          </a:r>
          <a:r>
            <a:rPr lang="en-US" sz="900" b="1">
              <a:solidFill>
                <a:schemeClr val="tx1">
                  <a:lumMod val="65000"/>
                  <a:lumOff val="35000"/>
                </a:schemeClr>
              </a:solidFill>
              <a:latin typeface="Segoe UI" panose="020B0502040204020203" pitchFamily="34" charset="0"/>
              <a:cs typeface="Segoe UI" panose="020B0502040204020203" pitchFamily="34" charset="0"/>
            </a:rPr>
            <a:t>8%</a:t>
          </a:r>
        </a:p>
      </cdr:txBody>
    </cdr:sp>
  </cdr:relSizeAnchor>
  <cdr:relSizeAnchor xmlns:cdr="http://schemas.openxmlformats.org/drawingml/2006/chartDrawing">
    <cdr:from>
      <cdr:x>0.52834</cdr:x>
      <cdr:y>0.02518</cdr:y>
    </cdr:from>
    <cdr:to>
      <cdr:x>0.74376</cdr:x>
      <cdr:y>0.12844</cdr:y>
    </cdr:to>
    <cdr:sp macro="" textlink="">
      <cdr:nvSpPr>
        <cdr:cNvPr id="4" name="TextBox 1"/>
        <cdr:cNvSpPr txBox="1"/>
      </cdr:nvSpPr>
      <cdr:spPr>
        <a:xfrm xmlns:a="http://schemas.openxmlformats.org/drawingml/2006/main">
          <a:off x="1479544" y="63483"/>
          <a:ext cx="603251" cy="2603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solidFill>
                <a:srgbClr val="CC0000"/>
              </a:solidFill>
              <a:latin typeface="Segoe UI" panose="020B0502040204020203" pitchFamily="34" charset="0"/>
              <a:cs typeface="Segoe UI" panose="020B0502040204020203" pitchFamily="34" charset="0"/>
            </a:rPr>
            <a:t>+35</a:t>
          </a:r>
          <a:r>
            <a:rPr lang="el-GR" sz="900" b="1">
              <a:solidFill>
                <a:srgbClr val="CC0000"/>
              </a:solidFill>
              <a:latin typeface="Segoe UI" panose="020B0502040204020203" pitchFamily="34" charset="0"/>
              <a:cs typeface="Segoe UI" panose="020B0502040204020203" pitchFamily="34" charset="0"/>
            </a:rPr>
            <a:t>.</a:t>
          </a:r>
          <a:r>
            <a:rPr lang="en-US" sz="900" b="1">
              <a:solidFill>
                <a:srgbClr val="CC0000"/>
              </a:solidFill>
              <a:latin typeface="Segoe UI" panose="020B0502040204020203" pitchFamily="34" charset="0"/>
              <a:cs typeface="Segoe UI" panose="020B0502040204020203" pitchFamily="34" charset="0"/>
            </a:rPr>
            <a:t>2%</a:t>
          </a:r>
        </a:p>
      </cdr:txBody>
    </cdr:sp>
  </cdr:relSizeAnchor>
</c:userShapes>
</file>

<file path=ppt/drawings/drawing3.xml><?xml version="1.0" encoding="utf-8"?>
<c:userShapes xmlns:c="http://schemas.openxmlformats.org/drawingml/2006/chart">
  <cdr:relSizeAnchor xmlns:cdr="http://schemas.openxmlformats.org/drawingml/2006/chartDrawing">
    <cdr:from>
      <cdr:x>0.71429</cdr:x>
      <cdr:y>0.54739</cdr:y>
    </cdr:from>
    <cdr:to>
      <cdr:x>0.96599</cdr:x>
      <cdr:y>0.65065</cdr:y>
    </cdr:to>
    <cdr:sp macro="" textlink="">
      <cdr:nvSpPr>
        <cdr:cNvPr id="3" name="TextBox 2"/>
        <cdr:cNvSpPr txBox="1"/>
      </cdr:nvSpPr>
      <cdr:spPr>
        <a:xfrm xmlns:a="http://schemas.openxmlformats.org/drawingml/2006/main">
          <a:off x="2000252" y="1379934"/>
          <a:ext cx="704848" cy="260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a:solidFill>
                <a:schemeClr val="tx1">
                  <a:lumMod val="65000"/>
                  <a:lumOff val="35000"/>
                </a:schemeClr>
              </a:solidFill>
              <a:latin typeface="Segoe UI" panose="020B0502040204020203" pitchFamily="34" charset="0"/>
              <a:cs typeface="Segoe UI" panose="020B0502040204020203" pitchFamily="34" charset="0"/>
            </a:rPr>
            <a:t>-44.8%</a:t>
          </a:r>
        </a:p>
      </cdr:txBody>
    </cdr:sp>
  </cdr:relSizeAnchor>
  <cdr:relSizeAnchor xmlns:cdr="http://schemas.openxmlformats.org/drawingml/2006/chartDrawing">
    <cdr:from>
      <cdr:x>0.53288</cdr:x>
      <cdr:y>0.01511</cdr:y>
    </cdr:from>
    <cdr:to>
      <cdr:x>0.7483</cdr:x>
      <cdr:y>0.11837</cdr:y>
    </cdr:to>
    <cdr:sp macro="" textlink="">
      <cdr:nvSpPr>
        <cdr:cNvPr id="4" name="TextBox 1"/>
        <cdr:cNvSpPr txBox="1"/>
      </cdr:nvSpPr>
      <cdr:spPr>
        <a:xfrm xmlns:a="http://schemas.openxmlformats.org/drawingml/2006/main">
          <a:off x="1492244" y="38083"/>
          <a:ext cx="603251" cy="2603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solidFill>
                <a:srgbClr val="CC0000"/>
              </a:solidFill>
              <a:latin typeface="Segoe UI" panose="020B0502040204020203" pitchFamily="34" charset="0"/>
              <a:cs typeface="Segoe UI" panose="020B0502040204020203" pitchFamily="34" charset="0"/>
            </a:rPr>
            <a:t>-3</a:t>
          </a:r>
          <a:r>
            <a:rPr lang="el-GR" sz="900" b="1">
              <a:solidFill>
                <a:srgbClr val="CC0000"/>
              </a:solidFill>
              <a:latin typeface="Segoe UI" panose="020B0502040204020203" pitchFamily="34" charset="0"/>
              <a:cs typeface="Segoe UI" panose="020B0502040204020203" pitchFamily="34" charset="0"/>
            </a:rPr>
            <a:t>.</a:t>
          </a:r>
          <a:r>
            <a:rPr lang="en-US" sz="900" b="1">
              <a:solidFill>
                <a:srgbClr val="CC0000"/>
              </a:solidFill>
              <a:latin typeface="Segoe UI" panose="020B0502040204020203" pitchFamily="34" charset="0"/>
              <a:cs typeface="Segoe UI" panose="020B0502040204020203" pitchFamily="34" charset="0"/>
            </a:rPr>
            <a:t>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779F95-640B-4EC8-BCA4-29267A9D332D}"/>
              </a:ext>
            </a:extLst>
          </p:cNvPr>
          <p:cNvSpPr>
            <a:spLocks noGrp="1"/>
          </p:cNvSpPr>
          <p:nvPr>
            <p:ph type="hdr" sz="quarter"/>
          </p:nvPr>
        </p:nvSpPr>
        <p:spPr>
          <a:xfrm>
            <a:off x="1" y="0"/>
            <a:ext cx="2949099" cy="498932"/>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6C256117-4432-4A55-940B-7E89E6BE92ED}"/>
              </a:ext>
            </a:extLst>
          </p:cNvPr>
          <p:cNvSpPr>
            <a:spLocks noGrp="1"/>
          </p:cNvSpPr>
          <p:nvPr>
            <p:ph type="dt" sz="quarter" idx="1"/>
          </p:nvPr>
        </p:nvSpPr>
        <p:spPr>
          <a:xfrm>
            <a:off x="3854940" y="0"/>
            <a:ext cx="2949099" cy="498932"/>
          </a:xfrm>
          <a:prstGeom prst="rect">
            <a:avLst/>
          </a:prstGeom>
        </p:spPr>
        <p:txBody>
          <a:bodyPr vert="horz" lIns="91440" tIns="45720" rIns="91440" bIns="45720" rtlCol="0"/>
          <a:lstStyle>
            <a:lvl1pPr algn="r">
              <a:defRPr sz="1200"/>
            </a:lvl1pPr>
          </a:lstStyle>
          <a:p>
            <a:fld id="{D088BE0C-9542-4142-931E-22F3C834C204}" type="datetimeFigureOut">
              <a:rPr lang="el-GR" smtClean="0"/>
              <a:t>9/7/2024</a:t>
            </a:fld>
            <a:endParaRPr lang="el-GR"/>
          </a:p>
        </p:txBody>
      </p:sp>
      <p:sp>
        <p:nvSpPr>
          <p:cNvPr id="4" name="Footer Placeholder 3">
            <a:extLst>
              <a:ext uri="{FF2B5EF4-FFF2-40B4-BE49-F238E27FC236}">
                <a16:creationId xmlns:a16="http://schemas.microsoft.com/office/drawing/2014/main" id="{0C078DE4-22BF-44D7-AF9D-8CC93A79C3F5}"/>
              </a:ext>
            </a:extLst>
          </p:cNvPr>
          <p:cNvSpPr>
            <a:spLocks noGrp="1"/>
          </p:cNvSpPr>
          <p:nvPr>
            <p:ph type="ftr" sz="quarter" idx="2"/>
          </p:nvPr>
        </p:nvSpPr>
        <p:spPr>
          <a:xfrm>
            <a:off x="1" y="9445172"/>
            <a:ext cx="2949099" cy="498931"/>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48719A51-9B9C-4CE6-BF0B-FD2A2A986934}"/>
              </a:ext>
            </a:extLst>
          </p:cNvPr>
          <p:cNvSpPr>
            <a:spLocks noGrp="1"/>
          </p:cNvSpPr>
          <p:nvPr>
            <p:ph type="sldNum" sz="quarter" idx="3"/>
          </p:nvPr>
        </p:nvSpPr>
        <p:spPr>
          <a:xfrm>
            <a:off x="3854940" y="9445172"/>
            <a:ext cx="2949099" cy="498931"/>
          </a:xfrm>
          <a:prstGeom prst="rect">
            <a:avLst/>
          </a:prstGeom>
        </p:spPr>
        <p:txBody>
          <a:bodyPr vert="horz" lIns="91440" tIns="45720" rIns="91440" bIns="45720" rtlCol="0" anchor="b"/>
          <a:lstStyle>
            <a:lvl1pPr algn="r">
              <a:defRPr sz="1200"/>
            </a:lvl1pPr>
          </a:lstStyle>
          <a:p>
            <a:fld id="{25350673-3440-488E-8E42-7ED61EFABF10}" type="slidenum">
              <a:rPr lang="el-GR" smtClean="0"/>
              <a:t>‹Nr.›</a:t>
            </a:fld>
            <a:endParaRPr lang="el-GR"/>
          </a:p>
        </p:txBody>
      </p:sp>
    </p:spTree>
    <p:extLst>
      <p:ext uri="{BB962C8B-B14F-4D97-AF65-F5344CB8AC3E}">
        <p14:creationId xmlns:p14="http://schemas.microsoft.com/office/powerpoint/2010/main" val="492264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4451" y="0"/>
            <a:ext cx="2949575" cy="498475"/>
          </a:xfrm>
          <a:prstGeom prst="rect">
            <a:avLst/>
          </a:prstGeom>
        </p:spPr>
        <p:txBody>
          <a:bodyPr vert="horz" lIns="91440" tIns="45720" rIns="91440" bIns="45720" rtlCol="0"/>
          <a:lstStyle>
            <a:lvl1pPr algn="r">
              <a:defRPr sz="1200"/>
            </a:lvl1pPr>
          </a:lstStyle>
          <a:p>
            <a:fld id="{FB0819D2-F51F-43DF-9A17-03B3054F77FD}" type="datetimeFigureOut">
              <a:rPr lang="el-GR" smtClean="0"/>
              <a:t>9/7/2024</a:t>
            </a:fld>
            <a:endParaRPr lang="el-GR"/>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1039" y="4786314"/>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445626"/>
            <a:ext cx="2949575" cy="49847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4451" y="9445626"/>
            <a:ext cx="2949575" cy="498475"/>
          </a:xfrm>
          <a:prstGeom prst="rect">
            <a:avLst/>
          </a:prstGeom>
        </p:spPr>
        <p:txBody>
          <a:bodyPr vert="horz" lIns="91440" tIns="45720" rIns="91440" bIns="45720" rtlCol="0" anchor="b"/>
          <a:lstStyle>
            <a:lvl1pPr algn="r">
              <a:defRPr sz="1200"/>
            </a:lvl1pPr>
          </a:lstStyle>
          <a:p>
            <a:fld id="{61A21DF6-227E-44F0-B6E0-F51FFF581C83}" type="slidenum">
              <a:rPr lang="el-GR" smtClean="0"/>
              <a:t>‹Nr.›</a:t>
            </a:fld>
            <a:endParaRPr lang="el-GR"/>
          </a:p>
        </p:txBody>
      </p:sp>
    </p:spTree>
    <p:extLst>
      <p:ext uri="{BB962C8B-B14F-4D97-AF65-F5344CB8AC3E}">
        <p14:creationId xmlns:p14="http://schemas.microsoft.com/office/powerpoint/2010/main" val="42741469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over_With editable squa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1773BD-9F89-4B18-AFE5-15AFF1A2F36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6630"/>
          <a:stretch/>
        </p:blipFill>
        <p:spPr>
          <a:xfrm>
            <a:off x="0" y="0"/>
            <a:ext cx="12236864" cy="5059680"/>
          </a:xfrm>
          <a:prstGeom prst="rect">
            <a:avLst/>
          </a:prstGeom>
        </p:spPr>
      </p:pic>
      <p:sp>
        <p:nvSpPr>
          <p:cNvPr id="8" name="Picture Placeholder 7">
            <a:extLst>
              <a:ext uri="{FF2B5EF4-FFF2-40B4-BE49-F238E27FC236}">
                <a16:creationId xmlns:a16="http://schemas.microsoft.com/office/drawing/2014/main" id="{1279CCBF-90A7-448C-9446-FE354A6B80C0}"/>
              </a:ext>
            </a:extLst>
          </p:cNvPr>
          <p:cNvSpPr>
            <a:spLocks noGrp="1"/>
          </p:cNvSpPr>
          <p:nvPr>
            <p:ph type="pic" sz="quarter" idx="10" hasCustomPrompt="1"/>
          </p:nvPr>
        </p:nvSpPr>
        <p:spPr>
          <a:xfrm>
            <a:off x="7794171" y="409303"/>
            <a:ext cx="4153989" cy="4197531"/>
          </a:xfrm>
          <a:prstGeom prst="roundRect">
            <a:avLst>
              <a:gd name="adj" fmla="val 27092"/>
            </a:avLst>
          </a:prstGeom>
        </p:spPr>
        <p:txBody>
          <a:bodyPr bIns="684000" anchor="ctr">
            <a:normAutofit/>
          </a:bodyPr>
          <a:lstStyle>
            <a:lvl1pPr algn="ctr">
              <a:defRPr sz="1600" b="0"/>
            </a:lvl1pPr>
          </a:lstStyle>
          <a:p>
            <a:r>
              <a:rPr lang="en-US" dirty="0"/>
              <a:t>Add image</a:t>
            </a:r>
            <a:endParaRPr lang="el-GR" dirty="0"/>
          </a:p>
        </p:txBody>
      </p:sp>
      <p:sp>
        <p:nvSpPr>
          <p:cNvPr id="19" name="Rectangle 18">
            <a:extLst>
              <a:ext uri="{FF2B5EF4-FFF2-40B4-BE49-F238E27FC236}">
                <a16:creationId xmlns:a16="http://schemas.microsoft.com/office/drawing/2014/main" id="{B53AAA43-1D54-4C50-A7ED-9D9ABF82E12A}"/>
              </a:ext>
            </a:extLst>
          </p:cNvPr>
          <p:cNvSpPr/>
          <p:nvPr userDrawn="1"/>
        </p:nvSpPr>
        <p:spPr>
          <a:xfrm>
            <a:off x="0" y="5016137"/>
            <a:ext cx="12192000" cy="1841863"/>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FFFFFF"/>
              </a:solidFill>
              <a:effectLst/>
              <a:uLnTx/>
              <a:uFillTx/>
              <a:latin typeface="Helvetica"/>
              <a:ea typeface="+mn-ea"/>
              <a:cs typeface="+mn-cs"/>
            </a:endParaRPr>
          </a:p>
        </p:txBody>
      </p:sp>
      <p:sp>
        <p:nvSpPr>
          <p:cNvPr id="21" name="Text Placeholder 3">
            <a:extLst>
              <a:ext uri="{FF2B5EF4-FFF2-40B4-BE49-F238E27FC236}">
                <a16:creationId xmlns:a16="http://schemas.microsoft.com/office/drawing/2014/main" id="{17412B79-306A-4D35-9C8B-C36C3CB3BA47}"/>
              </a:ext>
            </a:extLst>
          </p:cNvPr>
          <p:cNvSpPr>
            <a:spLocks noGrp="1"/>
          </p:cNvSpPr>
          <p:nvPr>
            <p:ph type="body" sz="quarter" idx="12" hasCustomPrompt="1"/>
          </p:nvPr>
        </p:nvSpPr>
        <p:spPr>
          <a:xfrm>
            <a:off x="7953465" y="5743393"/>
            <a:ext cx="3835400" cy="387350"/>
          </a:xfrm>
        </p:spPr>
        <p:txBody>
          <a:bodyPr/>
          <a:lstStyle>
            <a:lvl1pPr>
              <a:defRPr b="0">
                <a:solidFill>
                  <a:srgbClr val="202B5C"/>
                </a:solidFill>
              </a:defRPr>
            </a:lvl1pPr>
          </a:lstStyle>
          <a:p>
            <a:pPr lvl="0"/>
            <a:r>
              <a:rPr lang="en-US" dirty="0"/>
              <a:t>Type Presentation Title</a:t>
            </a:r>
          </a:p>
        </p:txBody>
      </p:sp>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862" y="5342513"/>
            <a:ext cx="3522271" cy="1104162"/>
          </a:xfrm>
          <a:prstGeom prst="rect">
            <a:avLst/>
          </a:prstGeom>
        </p:spPr>
      </p:pic>
    </p:spTree>
    <p:extLst>
      <p:ext uri="{BB962C8B-B14F-4D97-AF65-F5344CB8AC3E}">
        <p14:creationId xmlns:p14="http://schemas.microsoft.com/office/powerpoint/2010/main" val="65576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tle &amp; Pie_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26012C-4A33-0F09-940A-630A4DF6B0EA}"/>
              </a:ext>
            </a:extLst>
          </p:cNvPr>
          <p:cNvSpPr/>
          <p:nvPr userDrawn="1"/>
        </p:nvSpPr>
        <p:spPr>
          <a:xfrm flipV="1">
            <a:off x="0" y="0"/>
            <a:ext cx="12192000" cy="1080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hart Placeholder 10">
            <a:extLst>
              <a:ext uri="{FF2B5EF4-FFF2-40B4-BE49-F238E27FC236}">
                <a16:creationId xmlns:a16="http://schemas.microsoft.com/office/drawing/2014/main" id="{3AD5963E-E9B5-41C3-913E-56EF9FA1684F}"/>
              </a:ext>
            </a:extLst>
          </p:cNvPr>
          <p:cNvSpPr>
            <a:spLocks noGrp="1"/>
          </p:cNvSpPr>
          <p:nvPr>
            <p:ph type="chart" sz="quarter" idx="10" hasCustomPrompt="1"/>
          </p:nvPr>
        </p:nvSpPr>
        <p:spPr>
          <a:xfrm>
            <a:off x="263525" y="1308100"/>
            <a:ext cx="11601450" cy="4635500"/>
          </a:xfrm>
        </p:spPr>
        <p:txBody>
          <a:bodyPr tIns="2052000" bIns="108000"/>
          <a:lstStyle>
            <a:lvl1pPr algn="ctr">
              <a:defRPr b="0">
                <a:solidFill>
                  <a:srgbClr val="202B5C"/>
                </a:solidFill>
              </a:defRPr>
            </a:lvl1pPr>
          </a:lstStyle>
          <a:p>
            <a:r>
              <a:rPr lang="en-US" dirty="0"/>
              <a:t>Insert Pie</a:t>
            </a:r>
            <a:endParaRPr lang="el-GR" dirty="0"/>
          </a:p>
        </p:txBody>
      </p:sp>
      <p:sp>
        <p:nvSpPr>
          <p:cNvPr id="19" name="Title 1">
            <a:extLst>
              <a:ext uri="{FF2B5EF4-FFF2-40B4-BE49-F238E27FC236}">
                <a16:creationId xmlns:a16="http://schemas.microsoft.com/office/drawing/2014/main" id="{160BDC89-CCA0-4340-978F-9B23B4CCB307}"/>
              </a:ext>
            </a:extLst>
          </p:cNvPr>
          <p:cNvSpPr>
            <a:spLocks noGrp="1"/>
          </p:cNvSpPr>
          <p:nvPr>
            <p:ph type="ctrTitle" hasCustomPrompt="1"/>
          </p:nvPr>
        </p:nvSpPr>
        <p:spPr>
          <a:xfrm>
            <a:off x="277359" y="136526"/>
            <a:ext cx="3708400"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20" name="Subtitle 2">
            <a:extLst>
              <a:ext uri="{FF2B5EF4-FFF2-40B4-BE49-F238E27FC236}">
                <a16:creationId xmlns:a16="http://schemas.microsoft.com/office/drawing/2014/main" id="{2AF084A1-8CF2-4388-8D7B-D55EADBD0904}"/>
              </a:ext>
            </a:extLst>
          </p:cNvPr>
          <p:cNvSpPr>
            <a:spLocks noGrp="1"/>
          </p:cNvSpPr>
          <p:nvPr>
            <p:ph type="subTitle" idx="1" hasCustomPrompt="1"/>
          </p:nvPr>
        </p:nvSpPr>
        <p:spPr>
          <a:xfrm>
            <a:off x="277358" y="633603"/>
            <a:ext cx="3708400" cy="283142"/>
          </a:xfrm>
          <a:prstGeom prst="rect">
            <a:avLst/>
          </a:prstGeom>
        </p:spPr>
        <p:txBody>
          <a:bodyPr lIns="0" rIns="0" anchor="ctr">
            <a:no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15" name="Slide Number Placeholder 3">
            <a:extLst>
              <a:ext uri="{FF2B5EF4-FFF2-40B4-BE49-F238E27FC236}">
                <a16:creationId xmlns:a16="http://schemas.microsoft.com/office/drawing/2014/main" id="{44B55480-501A-BC14-6425-AC01623A4495}"/>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358" y="6284291"/>
            <a:ext cx="1091358" cy="342119"/>
          </a:xfrm>
          <a:prstGeom prst="rect">
            <a:avLst/>
          </a:prstGeom>
        </p:spPr>
      </p:pic>
    </p:spTree>
    <p:extLst>
      <p:ext uri="{BB962C8B-B14F-4D97-AF65-F5344CB8AC3E}">
        <p14:creationId xmlns:p14="http://schemas.microsoft.com/office/powerpoint/2010/main" val="68264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ext &amp; 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DB408E-5FB6-27A3-4B73-D00AB000E6C2}"/>
              </a:ext>
            </a:extLst>
          </p:cNvPr>
          <p:cNvSpPr/>
          <p:nvPr userDrawn="1"/>
        </p:nvSpPr>
        <p:spPr>
          <a:xfrm flipV="1">
            <a:off x="0" y="0"/>
            <a:ext cx="12192000" cy="1080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itle 1">
            <a:extLst>
              <a:ext uri="{FF2B5EF4-FFF2-40B4-BE49-F238E27FC236}">
                <a16:creationId xmlns:a16="http://schemas.microsoft.com/office/drawing/2014/main" id="{BAC275FD-D49C-489C-91A8-664B49D5F218}"/>
              </a:ext>
            </a:extLst>
          </p:cNvPr>
          <p:cNvSpPr>
            <a:spLocks noGrp="1"/>
          </p:cNvSpPr>
          <p:nvPr>
            <p:ph type="ctrTitle" hasCustomPrompt="1"/>
          </p:nvPr>
        </p:nvSpPr>
        <p:spPr>
          <a:xfrm>
            <a:off x="277359" y="136526"/>
            <a:ext cx="3708400"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5" name="Subtitle 2">
            <a:extLst>
              <a:ext uri="{FF2B5EF4-FFF2-40B4-BE49-F238E27FC236}">
                <a16:creationId xmlns:a16="http://schemas.microsoft.com/office/drawing/2014/main" id="{D5878F6D-B1C7-45CD-8B07-386E0B9814AF}"/>
              </a:ext>
            </a:extLst>
          </p:cNvPr>
          <p:cNvSpPr>
            <a:spLocks noGrp="1"/>
          </p:cNvSpPr>
          <p:nvPr>
            <p:ph type="subTitle" idx="1" hasCustomPrompt="1"/>
          </p:nvPr>
        </p:nvSpPr>
        <p:spPr>
          <a:xfrm>
            <a:off x="277358" y="633603"/>
            <a:ext cx="3708400" cy="283142"/>
          </a:xfrm>
          <a:prstGeom prst="rect">
            <a:avLst/>
          </a:prstGeom>
        </p:spPr>
        <p:txBody>
          <a:bodyPr lIns="0" rIns="0">
            <a:no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8" name="Text Placeholder 3">
            <a:extLst>
              <a:ext uri="{FF2B5EF4-FFF2-40B4-BE49-F238E27FC236}">
                <a16:creationId xmlns:a16="http://schemas.microsoft.com/office/drawing/2014/main" id="{4A8F4F77-20DD-4743-B62E-35B9912AB439}"/>
              </a:ext>
            </a:extLst>
          </p:cNvPr>
          <p:cNvSpPr>
            <a:spLocks noGrp="1"/>
          </p:cNvSpPr>
          <p:nvPr>
            <p:ph type="body" sz="half" idx="2" hasCustomPrompt="1"/>
          </p:nvPr>
        </p:nvSpPr>
        <p:spPr>
          <a:xfrm>
            <a:off x="277357" y="1562100"/>
            <a:ext cx="3708401" cy="4362448"/>
          </a:xfrm>
          <a:prstGeom prst="rect">
            <a:avLst/>
          </a:prstGeom>
        </p:spPr>
        <p:txBody>
          <a:bodyPr/>
          <a:lstStyle>
            <a:lvl1pPr marL="0" indent="0">
              <a:buNone/>
              <a:defRPr sz="1600" b="0">
                <a:solidFill>
                  <a:srgbClr val="202B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
        <p:nvSpPr>
          <p:cNvPr id="3" name="Chart Placeholder 2">
            <a:extLst>
              <a:ext uri="{FF2B5EF4-FFF2-40B4-BE49-F238E27FC236}">
                <a16:creationId xmlns:a16="http://schemas.microsoft.com/office/drawing/2014/main" id="{5ACA35C9-9F6C-4C3F-B4FC-E9A8C447156B}"/>
              </a:ext>
            </a:extLst>
          </p:cNvPr>
          <p:cNvSpPr>
            <a:spLocks noGrp="1"/>
          </p:cNvSpPr>
          <p:nvPr>
            <p:ph type="chart" sz="quarter" idx="10" hasCustomPrompt="1"/>
          </p:nvPr>
        </p:nvSpPr>
        <p:spPr>
          <a:xfrm>
            <a:off x="5537200" y="1562101"/>
            <a:ext cx="6327775" cy="4362447"/>
          </a:xfrm>
          <a:ln>
            <a:noFill/>
          </a:ln>
        </p:spPr>
        <p:txBody>
          <a:bodyPr tIns="1836000" bIns="0">
            <a:normAutofit/>
          </a:bodyPr>
          <a:lstStyle>
            <a:lvl1pPr algn="ctr">
              <a:defRPr sz="2400" b="0">
                <a:solidFill>
                  <a:srgbClr val="202B5C"/>
                </a:solidFill>
              </a:defRPr>
            </a:lvl1pPr>
          </a:lstStyle>
          <a:p>
            <a:r>
              <a:rPr lang="en-US" dirty="0"/>
              <a:t>Insert Chart</a:t>
            </a:r>
            <a:endParaRPr lang="el-GR" dirty="0"/>
          </a:p>
        </p:txBody>
      </p:sp>
      <p:sp>
        <p:nvSpPr>
          <p:cNvPr id="17" name="Slide Number Placeholder 3">
            <a:extLst>
              <a:ext uri="{FF2B5EF4-FFF2-40B4-BE49-F238E27FC236}">
                <a16:creationId xmlns:a16="http://schemas.microsoft.com/office/drawing/2014/main" id="{838854D7-40B2-42B4-C14F-83BAAF62ACAC}"/>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357" y="6326605"/>
            <a:ext cx="1091358" cy="342119"/>
          </a:xfrm>
          <a:prstGeom prst="rect">
            <a:avLst/>
          </a:prstGeom>
        </p:spPr>
      </p:pic>
    </p:spTree>
    <p:extLst>
      <p:ext uri="{BB962C8B-B14F-4D97-AF65-F5344CB8AC3E}">
        <p14:creationId xmlns:p14="http://schemas.microsoft.com/office/powerpoint/2010/main" val="63883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ustriaCard_Blank">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0AF3EAA1-1CAB-53BF-029F-5DA4732EC567}"/>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242" y="6343147"/>
            <a:ext cx="1091358" cy="342119"/>
          </a:xfrm>
          <a:prstGeom prst="rect">
            <a:avLst/>
          </a:prstGeom>
        </p:spPr>
      </p:pic>
    </p:spTree>
    <p:extLst>
      <p:ext uri="{BB962C8B-B14F-4D97-AF65-F5344CB8AC3E}">
        <p14:creationId xmlns:p14="http://schemas.microsoft.com/office/powerpoint/2010/main" val="298185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AustriaCard_text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369675-C78E-4296-87C8-2FEC54E93C0F}"/>
              </a:ext>
            </a:extLst>
          </p:cNvPr>
          <p:cNvSpPr>
            <a:spLocks noGrp="1"/>
          </p:cNvSpPr>
          <p:nvPr>
            <p:ph type="body" sz="quarter" idx="10" hasCustomPrompt="1"/>
          </p:nvPr>
        </p:nvSpPr>
        <p:spPr>
          <a:xfrm>
            <a:off x="479425" y="479424"/>
            <a:ext cx="11242404" cy="440411"/>
          </a:xfrm>
        </p:spPr>
        <p:txBody>
          <a:bodyPr>
            <a:noAutofit/>
          </a:bodyPr>
          <a:lstStyle>
            <a:lvl1pPr>
              <a:defRPr sz="3200">
                <a:solidFill>
                  <a:srgbClr val="202B5C"/>
                </a:solidFill>
              </a:defRPr>
            </a:lvl1pPr>
          </a:lstStyle>
          <a:p>
            <a:pPr lvl="0"/>
            <a:r>
              <a:rPr lang="en-US" dirty="0"/>
              <a:t>Type title here</a:t>
            </a:r>
          </a:p>
        </p:txBody>
      </p:sp>
      <p:sp>
        <p:nvSpPr>
          <p:cNvPr id="7" name="Text Placeholder 6">
            <a:extLst>
              <a:ext uri="{FF2B5EF4-FFF2-40B4-BE49-F238E27FC236}">
                <a16:creationId xmlns:a16="http://schemas.microsoft.com/office/drawing/2014/main" id="{AD701CEB-A454-48B1-9560-0F62159EF4EE}"/>
              </a:ext>
            </a:extLst>
          </p:cNvPr>
          <p:cNvSpPr>
            <a:spLocks noGrp="1"/>
          </p:cNvSpPr>
          <p:nvPr>
            <p:ph type="body" sz="quarter" idx="11" hasCustomPrompt="1"/>
          </p:nvPr>
        </p:nvSpPr>
        <p:spPr>
          <a:xfrm>
            <a:off x="479424" y="1062038"/>
            <a:ext cx="11242405" cy="287791"/>
          </a:xfrm>
        </p:spPr>
        <p:txBody>
          <a:bodyPr/>
          <a:lstStyle>
            <a:lvl1pPr>
              <a:defRPr sz="2000"/>
            </a:lvl1pPr>
          </a:lstStyle>
          <a:p>
            <a:pPr lvl="0"/>
            <a:r>
              <a:rPr lang="en-US" dirty="0"/>
              <a:t>Add subtitle</a:t>
            </a:r>
          </a:p>
        </p:txBody>
      </p:sp>
      <p:sp>
        <p:nvSpPr>
          <p:cNvPr id="12" name="Text Placeholder 11">
            <a:extLst>
              <a:ext uri="{FF2B5EF4-FFF2-40B4-BE49-F238E27FC236}">
                <a16:creationId xmlns:a16="http://schemas.microsoft.com/office/drawing/2014/main" id="{3B05EC77-618D-4D2E-96AD-CE8E37CB2D4C}"/>
              </a:ext>
            </a:extLst>
          </p:cNvPr>
          <p:cNvSpPr>
            <a:spLocks noGrp="1"/>
          </p:cNvSpPr>
          <p:nvPr>
            <p:ph type="body" sz="quarter" idx="12"/>
          </p:nvPr>
        </p:nvSpPr>
        <p:spPr>
          <a:xfrm>
            <a:off x="479425" y="1498600"/>
            <a:ext cx="11242675" cy="4430713"/>
          </a:xfrm>
        </p:spPr>
        <p:txBody>
          <a:bodyPr>
            <a:normAutofit/>
          </a:bodyPr>
          <a:lstStyle>
            <a:lvl1pPr marL="342900" indent="-342900">
              <a:buFontTx/>
              <a:buBlip>
                <a:blip r:embed="rId2"/>
              </a:buBlip>
              <a:defRPr sz="1600" b="0">
                <a:solidFill>
                  <a:srgbClr val="202B5C"/>
                </a:solidFill>
              </a:defRPr>
            </a:lvl1pPr>
          </a:lstStyle>
          <a:p>
            <a:pPr lvl="0"/>
            <a:r>
              <a:rPr lang="de-DE"/>
              <a:t>Textmasterformat bearbeiten</a:t>
            </a:r>
          </a:p>
        </p:txBody>
      </p:sp>
      <p:pic>
        <p:nvPicPr>
          <p:cNvPr id="2" name="Grafik 1"/>
          <p:cNvPicPr>
            <a:picLocks noChangeAspect="1"/>
          </p:cNvPicPr>
          <p:nvPr userDrawn="1"/>
        </p:nvPicPr>
        <p:blipFill>
          <a:blip r:embed="rId3"/>
          <a:stretch>
            <a:fillRect/>
          </a:stretch>
        </p:blipFill>
        <p:spPr>
          <a:xfrm>
            <a:off x="127384" y="6078084"/>
            <a:ext cx="1767993" cy="774259"/>
          </a:xfrm>
          <a:prstGeom prst="rect">
            <a:avLst/>
          </a:prstGeom>
        </p:spPr>
      </p:pic>
    </p:spTree>
    <p:extLst>
      <p:ext uri="{BB962C8B-B14F-4D97-AF65-F5344CB8AC3E}">
        <p14:creationId xmlns:p14="http://schemas.microsoft.com/office/powerpoint/2010/main" val="4276707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Cover_With editable squa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1773BD-9F89-4B18-AFE5-15AFF1A2F36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6630"/>
          <a:stretch/>
        </p:blipFill>
        <p:spPr>
          <a:xfrm>
            <a:off x="0" y="0"/>
            <a:ext cx="12236864" cy="5059680"/>
          </a:xfrm>
          <a:prstGeom prst="rect">
            <a:avLst/>
          </a:prstGeom>
        </p:spPr>
      </p:pic>
      <p:sp>
        <p:nvSpPr>
          <p:cNvPr id="8" name="Picture Placeholder 7">
            <a:extLst>
              <a:ext uri="{FF2B5EF4-FFF2-40B4-BE49-F238E27FC236}">
                <a16:creationId xmlns:a16="http://schemas.microsoft.com/office/drawing/2014/main" id="{1279CCBF-90A7-448C-9446-FE354A6B80C0}"/>
              </a:ext>
            </a:extLst>
          </p:cNvPr>
          <p:cNvSpPr>
            <a:spLocks noGrp="1"/>
          </p:cNvSpPr>
          <p:nvPr>
            <p:ph type="pic" sz="quarter" idx="10" hasCustomPrompt="1"/>
          </p:nvPr>
        </p:nvSpPr>
        <p:spPr>
          <a:xfrm>
            <a:off x="7794171" y="409303"/>
            <a:ext cx="4153989" cy="4197531"/>
          </a:xfrm>
          <a:prstGeom prst="roundRect">
            <a:avLst>
              <a:gd name="adj" fmla="val 27092"/>
            </a:avLst>
          </a:prstGeom>
        </p:spPr>
        <p:txBody>
          <a:bodyPr bIns="684000" anchor="ctr">
            <a:normAutofit/>
          </a:bodyPr>
          <a:lstStyle>
            <a:lvl1pPr algn="ctr">
              <a:defRPr sz="1600" b="0"/>
            </a:lvl1pPr>
          </a:lstStyle>
          <a:p>
            <a:r>
              <a:rPr lang="en-US" dirty="0"/>
              <a:t>Add image</a:t>
            </a:r>
            <a:endParaRPr lang="el-GR" dirty="0"/>
          </a:p>
        </p:txBody>
      </p:sp>
      <p:sp>
        <p:nvSpPr>
          <p:cNvPr id="19" name="Rectangle 18">
            <a:extLst>
              <a:ext uri="{FF2B5EF4-FFF2-40B4-BE49-F238E27FC236}">
                <a16:creationId xmlns:a16="http://schemas.microsoft.com/office/drawing/2014/main" id="{B53AAA43-1D54-4C50-A7ED-9D9ABF82E12A}"/>
              </a:ext>
            </a:extLst>
          </p:cNvPr>
          <p:cNvSpPr/>
          <p:nvPr userDrawn="1"/>
        </p:nvSpPr>
        <p:spPr>
          <a:xfrm>
            <a:off x="0" y="5016137"/>
            <a:ext cx="12192000" cy="1841863"/>
          </a:xfrm>
          <a:prstGeom prst="rect">
            <a:avLst/>
          </a:prstGeom>
          <a:solidFill>
            <a:srgbClr val="FFFFFF"/>
          </a:solidFill>
          <a:ln w="12700" cap="flat" cmpd="sng" algn="ctr">
            <a:noFill/>
            <a:prstDash val="solid"/>
            <a:miter lim="800000"/>
          </a:ln>
          <a:effectLst/>
        </p:spPr>
        <p:txBody>
          <a:bodyPr rtlCol="0" anchor="ctr"/>
          <a:lstStyle/>
          <a:p>
            <a:pPr algn="ctr">
              <a:defRPr/>
            </a:pPr>
            <a:endParaRPr lang="el-GR" kern="0">
              <a:solidFill>
                <a:srgbClr val="FFFFFF"/>
              </a:solidFill>
              <a:latin typeface="Helvetica"/>
            </a:endParaRPr>
          </a:p>
        </p:txBody>
      </p:sp>
      <p:sp>
        <p:nvSpPr>
          <p:cNvPr id="21" name="Text Placeholder 3">
            <a:extLst>
              <a:ext uri="{FF2B5EF4-FFF2-40B4-BE49-F238E27FC236}">
                <a16:creationId xmlns:a16="http://schemas.microsoft.com/office/drawing/2014/main" id="{17412B79-306A-4D35-9C8B-C36C3CB3BA47}"/>
              </a:ext>
            </a:extLst>
          </p:cNvPr>
          <p:cNvSpPr>
            <a:spLocks noGrp="1"/>
          </p:cNvSpPr>
          <p:nvPr>
            <p:ph type="body" sz="quarter" idx="12" hasCustomPrompt="1"/>
          </p:nvPr>
        </p:nvSpPr>
        <p:spPr>
          <a:xfrm>
            <a:off x="8356600" y="5925457"/>
            <a:ext cx="3835400" cy="387350"/>
          </a:xfrm>
        </p:spPr>
        <p:txBody>
          <a:bodyPr/>
          <a:lstStyle>
            <a:lvl1pPr>
              <a:defRPr b="0">
                <a:solidFill>
                  <a:srgbClr val="202B5C"/>
                </a:solidFill>
              </a:defRPr>
            </a:lvl1pPr>
          </a:lstStyle>
          <a:p>
            <a:pPr lvl="0"/>
            <a:r>
              <a:rPr lang="en-US" dirty="0"/>
              <a:t>Type Presentation Title</a:t>
            </a:r>
          </a:p>
        </p:txBody>
      </p:sp>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283" y="5400642"/>
            <a:ext cx="3348317" cy="1049630"/>
          </a:xfrm>
          <a:prstGeom prst="rect">
            <a:avLst/>
          </a:prstGeom>
        </p:spPr>
      </p:pic>
    </p:spTree>
    <p:extLst>
      <p:ext uri="{BB962C8B-B14F-4D97-AF65-F5344CB8AC3E}">
        <p14:creationId xmlns:p14="http://schemas.microsoft.com/office/powerpoint/2010/main" val="219182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Cover-Edi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9C3880-2B9A-4BEB-92D7-0A181E23A61F}"/>
              </a:ext>
            </a:extLst>
          </p:cNvPr>
          <p:cNvSpPr/>
          <p:nvPr userDrawn="1"/>
        </p:nvSpPr>
        <p:spPr>
          <a:xfrm>
            <a:off x="0" y="5016137"/>
            <a:ext cx="12192000" cy="1841863"/>
          </a:xfrm>
          <a:prstGeom prst="rect">
            <a:avLst/>
          </a:prstGeom>
          <a:solidFill>
            <a:srgbClr val="FFFFFF"/>
          </a:solidFill>
          <a:ln w="12700" cap="flat" cmpd="sng" algn="ctr">
            <a:noFill/>
            <a:prstDash val="solid"/>
            <a:miter lim="800000"/>
          </a:ln>
          <a:effectLst/>
        </p:spPr>
        <p:txBody>
          <a:bodyPr rtlCol="0" anchor="ctr"/>
          <a:lstStyle/>
          <a:p>
            <a:pPr algn="ctr">
              <a:defRPr/>
            </a:pPr>
            <a:endParaRPr lang="el-GR" kern="0">
              <a:solidFill>
                <a:srgbClr val="FFFFFF"/>
              </a:solidFill>
              <a:latin typeface="Helvetica"/>
            </a:endParaRPr>
          </a:p>
        </p:txBody>
      </p:sp>
      <p:pic>
        <p:nvPicPr>
          <p:cNvPr id="13" name="Graphic 12">
            <a:extLst>
              <a:ext uri="{FF2B5EF4-FFF2-40B4-BE49-F238E27FC236}">
                <a16:creationId xmlns:a16="http://schemas.microsoft.com/office/drawing/2014/main" id="{417B1446-AF3D-41E0-9DE4-17B79B2FBA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5097" y="5498390"/>
            <a:ext cx="4702629" cy="730505"/>
          </a:xfrm>
          <a:prstGeom prst="rect">
            <a:avLst/>
          </a:prstGeom>
        </p:spPr>
      </p:pic>
      <p:sp>
        <p:nvSpPr>
          <p:cNvPr id="12" name="Rectangle 11">
            <a:extLst>
              <a:ext uri="{FF2B5EF4-FFF2-40B4-BE49-F238E27FC236}">
                <a16:creationId xmlns:a16="http://schemas.microsoft.com/office/drawing/2014/main" id="{9F98FB6E-DA41-456A-85BB-49BB663727E4}"/>
              </a:ext>
            </a:extLst>
          </p:cNvPr>
          <p:cNvSpPr/>
          <p:nvPr userDrawn="1"/>
        </p:nvSpPr>
        <p:spPr>
          <a:xfrm>
            <a:off x="0" y="0"/>
            <a:ext cx="12192000" cy="4953197"/>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4" name="Picture Placeholder 13">
            <a:extLst>
              <a:ext uri="{FF2B5EF4-FFF2-40B4-BE49-F238E27FC236}">
                <a16:creationId xmlns:a16="http://schemas.microsoft.com/office/drawing/2014/main" id="{546DA4B0-5009-4E43-A97E-2B5C8B4623F1}"/>
              </a:ext>
            </a:extLst>
          </p:cNvPr>
          <p:cNvSpPr>
            <a:spLocks noGrp="1"/>
          </p:cNvSpPr>
          <p:nvPr>
            <p:ph type="pic" sz="quarter" idx="10" hasCustomPrompt="1"/>
          </p:nvPr>
        </p:nvSpPr>
        <p:spPr>
          <a:xfrm>
            <a:off x="0" y="0"/>
            <a:ext cx="12192000" cy="4953197"/>
          </a:xfrm>
        </p:spPr>
        <p:txBody>
          <a:bodyPr tIns="2484000" bIns="72000">
            <a:normAutofit/>
          </a:bodyPr>
          <a:lstStyle>
            <a:lvl1pPr algn="ctr">
              <a:defRPr sz="1800" b="0">
                <a:solidFill>
                  <a:schemeClr val="bg1">
                    <a:lumMod val="50000"/>
                  </a:schemeClr>
                </a:solidFill>
              </a:defRPr>
            </a:lvl1pPr>
          </a:lstStyle>
          <a:p>
            <a:r>
              <a:rPr lang="en-US" dirty="0"/>
              <a:t>Add Picture</a:t>
            </a:r>
            <a:endParaRPr lang="el-GR" dirty="0"/>
          </a:p>
        </p:txBody>
      </p:sp>
      <p:sp>
        <p:nvSpPr>
          <p:cNvPr id="7" name="Text Placeholder 3">
            <a:extLst>
              <a:ext uri="{FF2B5EF4-FFF2-40B4-BE49-F238E27FC236}">
                <a16:creationId xmlns:a16="http://schemas.microsoft.com/office/drawing/2014/main" id="{EBDBAC7A-972D-44D6-8A1E-3F87F118ADFC}"/>
              </a:ext>
            </a:extLst>
          </p:cNvPr>
          <p:cNvSpPr>
            <a:spLocks noGrp="1"/>
          </p:cNvSpPr>
          <p:nvPr>
            <p:ph type="body" sz="quarter" idx="12" hasCustomPrompt="1"/>
          </p:nvPr>
        </p:nvSpPr>
        <p:spPr>
          <a:xfrm>
            <a:off x="8356600" y="5925457"/>
            <a:ext cx="3835400" cy="387350"/>
          </a:xfrm>
        </p:spPr>
        <p:txBody>
          <a:bodyPr/>
          <a:lstStyle>
            <a:lvl1pPr>
              <a:defRPr b="0">
                <a:solidFill>
                  <a:srgbClr val="202B5C"/>
                </a:solidFill>
              </a:defRPr>
            </a:lvl1pPr>
          </a:lstStyle>
          <a:p>
            <a:pPr lvl="0"/>
            <a:r>
              <a:rPr lang="en-US" dirty="0"/>
              <a:t>Type Presentation Title</a:t>
            </a:r>
          </a:p>
        </p:txBody>
      </p:sp>
    </p:spTree>
    <p:extLst>
      <p:ext uri="{BB962C8B-B14F-4D97-AF65-F5344CB8AC3E}">
        <p14:creationId xmlns:p14="http://schemas.microsoft.com/office/powerpoint/2010/main" val="185710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6D556F-09A6-40B9-974A-58B1F904E2D7}"/>
              </a:ext>
            </a:extLst>
          </p:cNvPr>
          <p:cNvSpPr/>
          <p:nvPr userDrawn="1"/>
        </p:nvSpPr>
        <p:spPr>
          <a:xfrm>
            <a:off x="4116388" y="0"/>
            <a:ext cx="8075612" cy="6858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Title Placeholder 1">
            <a:extLst>
              <a:ext uri="{FF2B5EF4-FFF2-40B4-BE49-F238E27FC236}">
                <a16:creationId xmlns:a16="http://schemas.microsoft.com/office/drawing/2014/main" id="{95E9FEF8-4C7C-4180-90A9-B8A8C29F5989}"/>
              </a:ext>
            </a:extLst>
          </p:cNvPr>
          <p:cNvSpPr>
            <a:spLocks noGrp="1"/>
          </p:cNvSpPr>
          <p:nvPr>
            <p:ph type="title" hasCustomPrompt="1"/>
          </p:nvPr>
        </p:nvSpPr>
        <p:spPr>
          <a:xfrm>
            <a:off x="1241424" y="3243262"/>
            <a:ext cx="1911079" cy="371475"/>
          </a:xfrm>
          <a:prstGeom prst="rect">
            <a:avLst/>
          </a:prstGeom>
        </p:spPr>
        <p:txBody>
          <a:bodyPr vert="horz" lIns="0" tIns="0" rIns="72000" bIns="0" rtlCol="0" anchor="t">
            <a:noAutofit/>
          </a:bodyPr>
          <a:lstStyle>
            <a:lvl1pPr>
              <a:defRPr/>
            </a:lvl1pPr>
          </a:lstStyle>
          <a:p>
            <a:r>
              <a:rPr lang="en-US" dirty="0"/>
              <a:t>Agenda</a:t>
            </a:r>
            <a:endParaRPr lang="el-GR" dirty="0"/>
          </a:p>
        </p:txBody>
      </p:sp>
      <p:sp>
        <p:nvSpPr>
          <p:cNvPr id="9" name="Text Placeholder 3">
            <a:extLst>
              <a:ext uri="{FF2B5EF4-FFF2-40B4-BE49-F238E27FC236}">
                <a16:creationId xmlns:a16="http://schemas.microsoft.com/office/drawing/2014/main" id="{2F442C23-651C-4DB7-B6CF-86E3F1DD433C}"/>
              </a:ext>
            </a:extLst>
          </p:cNvPr>
          <p:cNvSpPr>
            <a:spLocks noGrp="1"/>
          </p:cNvSpPr>
          <p:nvPr>
            <p:ph type="body" sz="half" idx="10" hasCustomPrompt="1"/>
          </p:nvPr>
        </p:nvSpPr>
        <p:spPr>
          <a:xfrm>
            <a:off x="4797537" y="1247776"/>
            <a:ext cx="3104109" cy="4362448"/>
          </a:xfrm>
          <a:prstGeom prst="rect">
            <a:avLst/>
          </a:prstGeom>
        </p:spPr>
        <p:txBody>
          <a:bodyPr/>
          <a:lstStyle>
            <a:lvl1pPr marL="342900" indent="-342900">
              <a:buClr>
                <a:srgbClr val="C32328"/>
              </a:buClr>
              <a:buFont typeface="+mj-lt"/>
              <a:buAutoNum type="arabicPeriod"/>
              <a:defRPr sz="1600" b="0">
                <a:solidFill>
                  <a:srgbClr val="202B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
        <p:nvSpPr>
          <p:cNvPr id="16" name="Text Placeholder 3">
            <a:extLst>
              <a:ext uri="{FF2B5EF4-FFF2-40B4-BE49-F238E27FC236}">
                <a16:creationId xmlns:a16="http://schemas.microsoft.com/office/drawing/2014/main" id="{CBF9BEE7-821B-4ECC-B23B-741F3F520B13}"/>
              </a:ext>
            </a:extLst>
          </p:cNvPr>
          <p:cNvSpPr>
            <a:spLocks noGrp="1"/>
          </p:cNvSpPr>
          <p:nvPr>
            <p:ph type="body" sz="half" idx="11" hasCustomPrompt="1"/>
          </p:nvPr>
        </p:nvSpPr>
        <p:spPr>
          <a:xfrm>
            <a:off x="8582794" y="1247776"/>
            <a:ext cx="3104109" cy="4362448"/>
          </a:xfrm>
          <a:prstGeom prst="rect">
            <a:avLst/>
          </a:prstGeom>
        </p:spPr>
        <p:txBody>
          <a:bodyPr/>
          <a:lstStyle>
            <a:lvl1pPr marL="342900" indent="-342900">
              <a:buClr>
                <a:srgbClr val="C32328"/>
              </a:buClr>
              <a:buFont typeface="+mj-lt"/>
              <a:buAutoNum type="arabicPeriod"/>
              <a:defRPr sz="1600" b="0">
                <a:solidFill>
                  <a:srgbClr val="202B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pic>
        <p:nvPicPr>
          <p:cNvPr id="13" name="Graphic 12">
            <a:extLst>
              <a:ext uri="{FF2B5EF4-FFF2-40B4-BE49-F238E27FC236}">
                <a16:creationId xmlns:a16="http://schemas.microsoft.com/office/drawing/2014/main" id="{A3B036F0-992E-E747-0263-3F9A644ADF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9753" y="6541744"/>
            <a:ext cx="901671" cy="140065"/>
          </a:xfrm>
          <a:prstGeom prst="rect">
            <a:avLst/>
          </a:prstGeom>
        </p:spPr>
      </p:pic>
      <p:sp>
        <p:nvSpPr>
          <p:cNvPr id="15" name="Slide Number Placeholder 3">
            <a:extLst>
              <a:ext uri="{FF2B5EF4-FFF2-40B4-BE49-F238E27FC236}">
                <a16:creationId xmlns:a16="http://schemas.microsoft.com/office/drawing/2014/main" id="{F3685EED-93E2-4836-35B3-106BC9010AD5}"/>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264917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ustriaCard_text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369675-C78E-4296-87C8-2FEC54E93C0F}"/>
              </a:ext>
            </a:extLst>
          </p:cNvPr>
          <p:cNvSpPr>
            <a:spLocks noGrp="1"/>
          </p:cNvSpPr>
          <p:nvPr>
            <p:ph type="body" sz="quarter" idx="10" hasCustomPrompt="1"/>
          </p:nvPr>
        </p:nvSpPr>
        <p:spPr>
          <a:xfrm>
            <a:off x="479425" y="479424"/>
            <a:ext cx="11242404" cy="440411"/>
          </a:xfrm>
        </p:spPr>
        <p:txBody>
          <a:bodyPr anchor="ctr">
            <a:noAutofit/>
          </a:bodyPr>
          <a:lstStyle>
            <a:lvl1pPr>
              <a:defRPr sz="2400">
                <a:solidFill>
                  <a:srgbClr val="202B5C"/>
                </a:solidFill>
              </a:defRPr>
            </a:lvl1pPr>
          </a:lstStyle>
          <a:p>
            <a:pPr lvl="0"/>
            <a:r>
              <a:rPr lang="en-US" dirty="0"/>
              <a:t>Type title here</a:t>
            </a:r>
          </a:p>
        </p:txBody>
      </p:sp>
      <p:sp>
        <p:nvSpPr>
          <p:cNvPr id="7" name="Text Placeholder 6">
            <a:extLst>
              <a:ext uri="{FF2B5EF4-FFF2-40B4-BE49-F238E27FC236}">
                <a16:creationId xmlns:a16="http://schemas.microsoft.com/office/drawing/2014/main" id="{AD701CEB-A454-48B1-9560-0F62159EF4EE}"/>
              </a:ext>
            </a:extLst>
          </p:cNvPr>
          <p:cNvSpPr>
            <a:spLocks noGrp="1"/>
          </p:cNvSpPr>
          <p:nvPr>
            <p:ph type="body" sz="quarter" idx="11" hasCustomPrompt="1"/>
          </p:nvPr>
        </p:nvSpPr>
        <p:spPr>
          <a:xfrm>
            <a:off x="479424" y="1062038"/>
            <a:ext cx="11242405" cy="287791"/>
          </a:xfrm>
        </p:spPr>
        <p:txBody>
          <a:bodyPr>
            <a:noAutofit/>
          </a:bodyPr>
          <a:lstStyle>
            <a:lvl1pPr>
              <a:defRPr sz="1800"/>
            </a:lvl1pPr>
          </a:lstStyle>
          <a:p>
            <a:pPr lvl="0"/>
            <a:r>
              <a:rPr lang="en-US" dirty="0"/>
              <a:t>Add subtitle</a:t>
            </a:r>
          </a:p>
        </p:txBody>
      </p:sp>
      <p:sp>
        <p:nvSpPr>
          <p:cNvPr id="12" name="Text Placeholder 11">
            <a:extLst>
              <a:ext uri="{FF2B5EF4-FFF2-40B4-BE49-F238E27FC236}">
                <a16:creationId xmlns:a16="http://schemas.microsoft.com/office/drawing/2014/main" id="{3B05EC77-618D-4D2E-96AD-CE8E37CB2D4C}"/>
              </a:ext>
            </a:extLst>
          </p:cNvPr>
          <p:cNvSpPr>
            <a:spLocks noGrp="1"/>
          </p:cNvSpPr>
          <p:nvPr>
            <p:ph type="body" sz="quarter" idx="12"/>
          </p:nvPr>
        </p:nvSpPr>
        <p:spPr>
          <a:xfrm>
            <a:off x="479425" y="1498600"/>
            <a:ext cx="11242675" cy="4430713"/>
          </a:xfrm>
        </p:spPr>
        <p:txBody>
          <a:bodyPr>
            <a:normAutofit/>
          </a:bodyPr>
          <a:lstStyle>
            <a:lvl1pPr marL="342900" indent="-342900">
              <a:buFontTx/>
              <a:buBlip>
                <a:blip r:embed="rId2"/>
              </a:buBlip>
              <a:defRPr sz="1600" b="0">
                <a:solidFill>
                  <a:srgbClr val="202B5C"/>
                </a:solidFill>
              </a:defRPr>
            </a:lvl1pPr>
          </a:lstStyle>
          <a:p>
            <a:pPr lvl="0"/>
            <a:r>
              <a:rPr lang="en-GB"/>
              <a:t>Click to edit Master text styles</a:t>
            </a:r>
          </a:p>
        </p:txBody>
      </p:sp>
      <p:pic>
        <p:nvPicPr>
          <p:cNvPr id="10" name="Graphic 9">
            <a:extLst>
              <a:ext uri="{FF2B5EF4-FFF2-40B4-BE49-F238E27FC236}">
                <a16:creationId xmlns:a16="http://schemas.microsoft.com/office/drawing/2014/main" id="{7ED022D7-111A-53B9-1609-C9E5039AFA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9753" y="6541744"/>
            <a:ext cx="901671" cy="140065"/>
          </a:xfrm>
          <a:prstGeom prst="rect">
            <a:avLst/>
          </a:prstGeom>
        </p:spPr>
      </p:pic>
      <p:sp>
        <p:nvSpPr>
          <p:cNvPr id="14" name="Slide Number Placeholder 3">
            <a:extLst>
              <a:ext uri="{FF2B5EF4-FFF2-40B4-BE49-F238E27FC236}">
                <a16:creationId xmlns:a16="http://schemas.microsoft.com/office/drawing/2014/main" id="{5AE50303-789F-BB0A-F6B4-DD0D0CEB243B}"/>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149149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C-Text &amp; Pictur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CCBD1C-070A-47CE-A22A-0B4E5C1015F0}"/>
              </a:ext>
            </a:extLst>
          </p:cNvPr>
          <p:cNvSpPr/>
          <p:nvPr userDrawn="1"/>
        </p:nvSpPr>
        <p:spPr>
          <a:xfrm>
            <a:off x="4116388" y="0"/>
            <a:ext cx="8075612" cy="6858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4" name="Title 1">
            <a:extLst>
              <a:ext uri="{FF2B5EF4-FFF2-40B4-BE49-F238E27FC236}">
                <a16:creationId xmlns:a16="http://schemas.microsoft.com/office/drawing/2014/main" id="{BAC275FD-D49C-489C-91A8-664B49D5F218}"/>
              </a:ext>
            </a:extLst>
          </p:cNvPr>
          <p:cNvSpPr>
            <a:spLocks noGrp="1"/>
          </p:cNvSpPr>
          <p:nvPr>
            <p:ph type="ctrTitle" hasCustomPrompt="1"/>
          </p:nvPr>
        </p:nvSpPr>
        <p:spPr>
          <a:xfrm>
            <a:off x="277359" y="136526"/>
            <a:ext cx="3292474"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5" name="Subtitle 2">
            <a:extLst>
              <a:ext uri="{FF2B5EF4-FFF2-40B4-BE49-F238E27FC236}">
                <a16:creationId xmlns:a16="http://schemas.microsoft.com/office/drawing/2014/main" id="{D5878F6D-B1C7-45CD-8B07-386E0B9814AF}"/>
              </a:ext>
            </a:extLst>
          </p:cNvPr>
          <p:cNvSpPr>
            <a:spLocks noGrp="1"/>
          </p:cNvSpPr>
          <p:nvPr>
            <p:ph type="subTitle" idx="1" hasCustomPrompt="1"/>
          </p:nvPr>
        </p:nvSpPr>
        <p:spPr>
          <a:xfrm>
            <a:off x="277358" y="608203"/>
            <a:ext cx="3292475" cy="462968"/>
          </a:xfrm>
          <a:prstGeom prst="rect">
            <a:avLst/>
          </a:prstGeom>
        </p:spPr>
        <p:txBody>
          <a:bodyPr lIns="0" rIns="0">
            <a:norm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5" name="Picture Placeholder 4">
            <a:extLst>
              <a:ext uri="{FF2B5EF4-FFF2-40B4-BE49-F238E27FC236}">
                <a16:creationId xmlns:a16="http://schemas.microsoft.com/office/drawing/2014/main" id="{FF0CA8AC-D8BC-474D-A9ED-5736A9BD2061}"/>
              </a:ext>
            </a:extLst>
          </p:cNvPr>
          <p:cNvSpPr>
            <a:spLocks noGrp="1"/>
          </p:cNvSpPr>
          <p:nvPr>
            <p:ph type="pic" sz="quarter" idx="16" hasCustomPrompt="1"/>
          </p:nvPr>
        </p:nvSpPr>
        <p:spPr>
          <a:xfrm>
            <a:off x="4116388" y="0"/>
            <a:ext cx="8075612" cy="6858000"/>
          </a:xfrm>
        </p:spPr>
        <p:txBody>
          <a:bodyPr tIns="2880000">
            <a:normAutofit/>
          </a:bodyPr>
          <a:lstStyle>
            <a:lvl1pPr algn="ctr">
              <a:defRPr sz="1800" b="0">
                <a:solidFill>
                  <a:srgbClr val="202B5C"/>
                </a:solidFill>
              </a:defRPr>
            </a:lvl1pPr>
          </a:lstStyle>
          <a:p>
            <a:r>
              <a:rPr lang="en-US" dirty="0"/>
              <a:t>Insert Picture</a:t>
            </a:r>
            <a:endParaRPr lang="el-GR" dirty="0"/>
          </a:p>
        </p:txBody>
      </p:sp>
      <p:sp>
        <p:nvSpPr>
          <p:cNvPr id="3" name="Text Placeholder 2">
            <a:extLst>
              <a:ext uri="{FF2B5EF4-FFF2-40B4-BE49-F238E27FC236}">
                <a16:creationId xmlns:a16="http://schemas.microsoft.com/office/drawing/2014/main" id="{5A20D81D-5002-42ED-B811-B66246B3E327}"/>
              </a:ext>
            </a:extLst>
          </p:cNvPr>
          <p:cNvSpPr>
            <a:spLocks noGrp="1"/>
          </p:cNvSpPr>
          <p:nvPr>
            <p:ph type="body" sz="quarter" idx="17" hasCustomPrompt="1"/>
          </p:nvPr>
        </p:nvSpPr>
        <p:spPr>
          <a:xfrm>
            <a:off x="277813" y="1354313"/>
            <a:ext cx="3292475" cy="4654375"/>
          </a:xfrm>
        </p:spPr>
        <p:txBody>
          <a:bodyPr>
            <a:normAutofit/>
          </a:bodyPr>
          <a:lstStyle>
            <a:lvl1pPr>
              <a:defRPr sz="1600" b="0">
                <a:solidFill>
                  <a:srgbClr val="202B5C"/>
                </a:solidFill>
              </a:defRPr>
            </a:lvl1pPr>
          </a:lstStyle>
          <a:p>
            <a:pPr lvl="0"/>
            <a:r>
              <a:rPr lang="en-US" dirty="0"/>
              <a:t>Type text here</a:t>
            </a:r>
          </a:p>
        </p:txBody>
      </p:sp>
      <p:pic>
        <p:nvPicPr>
          <p:cNvPr id="10" name="Graphic 9">
            <a:extLst>
              <a:ext uri="{FF2B5EF4-FFF2-40B4-BE49-F238E27FC236}">
                <a16:creationId xmlns:a16="http://schemas.microsoft.com/office/drawing/2014/main" id="{A055F6BE-FA3D-8673-4DDB-7ECD5D8A72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9753" y="6541744"/>
            <a:ext cx="901671" cy="140065"/>
          </a:xfrm>
          <a:prstGeom prst="rect">
            <a:avLst/>
          </a:prstGeom>
        </p:spPr>
      </p:pic>
      <p:sp>
        <p:nvSpPr>
          <p:cNvPr id="16" name="Slide Number Placeholder 3">
            <a:extLst>
              <a:ext uri="{FF2B5EF4-FFF2-40B4-BE49-F238E27FC236}">
                <a16:creationId xmlns:a16="http://schemas.microsoft.com/office/drawing/2014/main" id="{035CD736-76AF-6B34-5C43-A051AC8918DE}"/>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4135883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Text Only&amp;chip ic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6A0DFB-179F-4329-BE99-2EA410E48135}"/>
              </a:ext>
            </a:extLst>
          </p:cNvPr>
          <p:cNvSpPr/>
          <p:nvPr userDrawn="1"/>
        </p:nvSpPr>
        <p:spPr>
          <a:xfrm>
            <a:off x="4116387" y="0"/>
            <a:ext cx="8075612" cy="6858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9" name="Graphic 8">
            <a:extLst>
              <a:ext uri="{FF2B5EF4-FFF2-40B4-BE49-F238E27FC236}">
                <a16:creationId xmlns:a16="http://schemas.microsoft.com/office/drawing/2014/main" id="{30D091B4-3D21-4316-85F3-82115033C7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34818" y="708025"/>
            <a:ext cx="5489575" cy="5489575"/>
          </a:xfrm>
          <a:prstGeom prst="rect">
            <a:avLst/>
          </a:prstGeom>
        </p:spPr>
      </p:pic>
      <p:sp>
        <p:nvSpPr>
          <p:cNvPr id="10" name="Title 1">
            <a:extLst>
              <a:ext uri="{FF2B5EF4-FFF2-40B4-BE49-F238E27FC236}">
                <a16:creationId xmlns:a16="http://schemas.microsoft.com/office/drawing/2014/main" id="{8CC69E0F-91D3-4A84-81FF-D0F8F4453E9D}"/>
              </a:ext>
            </a:extLst>
          </p:cNvPr>
          <p:cNvSpPr>
            <a:spLocks noGrp="1"/>
          </p:cNvSpPr>
          <p:nvPr>
            <p:ph type="ctrTitle" hasCustomPrompt="1"/>
          </p:nvPr>
        </p:nvSpPr>
        <p:spPr>
          <a:xfrm>
            <a:off x="277359" y="136526"/>
            <a:ext cx="3292474"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1" name="Subtitle 2">
            <a:extLst>
              <a:ext uri="{FF2B5EF4-FFF2-40B4-BE49-F238E27FC236}">
                <a16:creationId xmlns:a16="http://schemas.microsoft.com/office/drawing/2014/main" id="{47BDA082-13A6-47BE-9CD9-D980CAF134F7}"/>
              </a:ext>
            </a:extLst>
          </p:cNvPr>
          <p:cNvSpPr>
            <a:spLocks noGrp="1"/>
          </p:cNvSpPr>
          <p:nvPr>
            <p:ph type="subTitle" idx="1" hasCustomPrompt="1"/>
          </p:nvPr>
        </p:nvSpPr>
        <p:spPr>
          <a:xfrm>
            <a:off x="277358" y="608203"/>
            <a:ext cx="3292475" cy="462968"/>
          </a:xfrm>
          <a:prstGeom prst="rect">
            <a:avLst/>
          </a:prstGeom>
        </p:spPr>
        <p:txBody>
          <a:bodyPr lIns="0" rIns="0">
            <a:norm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12" name="Text Placeholder 2">
            <a:extLst>
              <a:ext uri="{FF2B5EF4-FFF2-40B4-BE49-F238E27FC236}">
                <a16:creationId xmlns:a16="http://schemas.microsoft.com/office/drawing/2014/main" id="{60275ECD-3F8D-4D47-8C10-38C3F0C87DA2}"/>
              </a:ext>
            </a:extLst>
          </p:cNvPr>
          <p:cNvSpPr>
            <a:spLocks noGrp="1"/>
          </p:cNvSpPr>
          <p:nvPr>
            <p:ph type="body" sz="quarter" idx="17" hasCustomPrompt="1"/>
          </p:nvPr>
        </p:nvSpPr>
        <p:spPr>
          <a:xfrm>
            <a:off x="277813" y="1354313"/>
            <a:ext cx="3292475" cy="4654375"/>
          </a:xfrm>
        </p:spPr>
        <p:txBody>
          <a:bodyPr>
            <a:normAutofit/>
          </a:bodyPr>
          <a:lstStyle>
            <a:lvl1pPr>
              <a:defRPr sz="1600" b="0">
                <a:solidFill>
                  <a:srgbClr val="202B5C"/>
                </a:solidFill>
              </a:defRPr>
            </a:lvl1pPr>
          </a:lstStyle>
          <a:p>
            <a:pPr lvl="0"/>
            <a:r>
              <a:rPr lang="en-US" dirty="0"/>
              <a:t>Type text here</a:t>
            </a:r>
          </a:p>
        </p:txBody>
      </p:sp>
      <p:pic>
        <p:nvPicPr>
          <p:cNvPr id="17" name="Graphic 16">
            <a:extLst>
              <a:ext uri="{FF2B5EF4-FFF2-40B4-BE49-F238E27FC236}">
                <a16:creationId xmlns:a16="http://schemas.microsoft.com/office/drawing/2014/main" id="{007CA817-354E-E3C5-9BDE-BF51DDF33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9753" y="6541744"/>
            <a:ext cx="901671" cy="140065"/>
          </a:xfrm>
          <a:prstGeom prst="rect">
            <a:avLst/>
          </a:prstGeom>
        </p:spPr>
      </p:pic>
      <p:sp>
        <p:nvSpPr>
          <p:cNvPr id="19" name="Slide Number Placeholder 3">
            <a:extLst>
              <a:ext uri="{FF2B5EF4-FFF2-40B4-BE49-F238E27FC236}">
                <a16:creationId xmlns:a16="http://schemas.microsoft.com/office/drawing/2014/main" id="{5BD602A7-D1E8-DE59-4FFA-831660B37143}"/>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284314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Cover-Edi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9C3880-2B9A-4BEB-92D7-0A181E23A61F}"/>
              </a:ext>
            </a:extLst>
          </p:cNvPr>
          <p:cNvSpPr/>
          <p:nvPr userDrawn="1"/>
        </p:nvSpPr>
        <p:spPr>
          <a:xfrm>
            <a:off x="0" y="5016137"/>
            <a:ext cx="12192000" cy="1841863"/>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FFFFFF"/>
              </a:solidFill>
              <a:effectLst/>
              <a:uLnTx/>
              <a:uFillTx/>
              <a:latin typeface="Helvetica"/>
              <a:ea typeface="+mn-ea"/>
              <a:cs typeface="+mn-cs"/>
            </a:endParaRPr>
          </a:p>
        </p:txBody>
      </p:sp>
      <p:sp>
        <p:nvSpPr>
          <p:cNvPr id="12" name="Rectangle 11">
            <a:extLst>
              <a:ext uri="{FF2B5EF4-FFF2-40B4-BE49-F238E27FC236}">
                <a16:creationId xmlns:a16="http://schemas.microsoft.com/office/drawing/2014/main" id="{9F98FB6E-DA41-456A-85BB-49BB663727E4}"/>
              </a:ext>
            </a:extLst>
          </p:cNvPr>
          <p:cNvSpPr/>
          <p:nvPr userDrawn="1"/>
        </p:nvSpPr>
        <p:spPr>
          <a:xfrm>
            <a:off x="0" y="0"/>
            <a:ext cx="12192000" cy="4953197"/>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Picture Placeholder 13">
            <a:extLst>
              <a:ext uri="{FF2B5EF4-FFF2-40B4-BE49-F238E27FC236}">
                <a16:creationId xmlns:a16="http://schemas.microsoft.com/office/drawing/2014/main" id="{546DA4B0-5009-4E43-A97E-2B5C8B4623F1}"/>
              </a:ext>
            </a:extLst>
          </p:cNvPr>
          <p:cNvSpPr>
            <a:spLocks noGrp="1"/>
          </p:cNvSpPr>
          <p:nvPr>
            <p:ph type="pic" sz="quarter" idx="10" hasCustomPrompt="1"/>
          </p:nvPr>
        </p:nvSpPr>
        <p:spPr>
          <a:xfrm>
            <a:off x="0" y="0"/>
            <a:ext cx="12192000" cy="4953197"/>
          </a:xfrm>
        </p:spPr>
        <p:txBody>
          <a:bodyPr tIns="2484000" bIns="72000">
            <a:normAutofit/>
          </a:bodyPr>
          <a:lstStyle>
            <a:lvl1pPr algn="ctr">
              <a:defRPr sz="1800" b="0">
                <a:solidFill>
                  <a:schemeClr val="bg1">
                    <a:lumMod val="50000"/>
                  </a:schemeClr>
                </a:solidFill>
              </a:defRPr>
            </a:lvl1pPr>
          </a:lstStyle>
          <a:p>
            <a:r>
              <a:rPr lang="en-US" dirty="0"/>
              <a:t>Add Picture</a:t>
            </a:r>
            <a:endParaRPr lang="el-GR" dirty="0"/>
          </a:p>
        </p:txBody>
      </p:sp>
      <p:sp>
        <p:nvSpPr>
          <p:cNvPr id="7" name="Text Placeholder 3">
            <a:extLst>
              <a:ext uri="{FF2B5EF4-FFF2-40B4-BE49-F238E27FC236}">
                <a16:creationId xmlns:a16="http://schemas.microsoft.com/office/drawing/2014/main" id="{EBDBAC7A-972D-44D6-8A1E-3F87F118ADFC}"/>
              </a:ext>
            </a:extLst>
          </p:cNvPr>
          <p:cNvSpPr>
            <a:spLocks noGrp="1"/>
          </p:cNvSpPr>
          <p:nvPr>
            <p:ph type="body" sz="quarter" idx="12" hasCustomPrompt="1"/>
          </p:nvPr>
        </p:nvSpPr>
        <p:spPr>
          <a:xfrm>
            <a:off x="8356600" y="5925457"/>
            <a:ext cx="3835400" cy="387350"/>
          </a:xfrm>
        </p:spPr>
        <p:txBody>
          <a:bodyPr/>
          <a:lstStyle>
            <a:lvl1pPr>
              <a:defRPr b="0">
                <a:solidFill>
                  <a:srgbClr val="202B5C"/>
                </a:solidFill>
              </a:defRPr>
            </a:lvl1pPr>
          </a:lstStyle>
          <a:p>
            <a:pPr lvl="0"/>
            <a:r>
              <a:rPr lang="en-US" dirty="0"/>
              <a:t>Type Presentation Title</a:t>
            </a:r>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576" y="5494867"/>
            <a:ext cx="3262052" cy="1022588"/>
          </a:xfrm>
          <a:prstGeom prst="rect">
            <a:avLst/>
          </a:prstGeom>
        </p:spPr>
      </p:pic>
    </p:spTree>
    <p:extLst>
      <p:ext uri="{BB962C8B-B14F-4D97-AF65-F5344CB8AC3E}">
        <p14:creationId xmlns:p14="http://schemas.microsoft.com/office/powerpoint/2010/main" val="1588643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C-Text Only&amp;Grey Squa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6A0DFB-179F-4329-BE99-2EA410E48135}"/>
              </a:ext>
            </a:extLst>
          </p:cNvPr>
          <p:cNvSpPr/>
          <p:nvPr userDrawn="1"/>
        </p:nvSpPr>
        <p:spPr>
          <a:xfrm>
            <a:off x="4116387" y="0"/>
            <a:ext cx="8075612" cy="6858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 name="Text Placeholder 3">
            <a:extLst>
              <a:ext uri="{FF2B5EF4-FFF2-40B4-BE49-F238E27FC236}">
                <a16:creationId xmlns:a16="http://schemas.microsoft.com/office/drawing/2014/main" id="{42705878-A918-41DA-BC3F-DA0460C826E6}"/>
              </a:ext>
            </a:extLst>
          </p:cNvPr>
          <p:cNvSpPr>
            <a:spLocks noGrp="1"/>
          </p:cNvSpPr>
          <p:nvPr>
            <p:ph type="body" sz="half" idx="10" hasCustomPrompt="1"/>
          </p:nvPr>
        </p:nvSpPr>
        <p:spPr>
          <a:xfrm>
            <a:off x="4481057" y="1354313"/>
            <a:ext cx="7433586" cy="4654375"/>
          </a:xfrm>
          <a:prstGeom prst="rect">
            <a:avLst/>
          </a:prstGeom>
        </p:spPr>
        <p:txBody>
          <a:bodyPr/>
          <a:lstStyle>
            <a:lvl1pPr marL="0" indent="0">
              <a:buNone/>
              <a:defRPr sz="1600" b="0">
                <a:solidFill>
                  <a:srgbClr val="202B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
        <p:nvSpPr>
          <p:cNvPr id="17" name="Title 1">
            <a:extLst>
              <a:ext uri="{FF2B5EF4-FFF2-40B4-BE49-F238E27FC236}">
                <a16:creationId xmlns:a16="http://schemas.microsoft.com/office/drawing/2014/main" id="{E037A19B-08EA-45C9-A581-55D7971D43E0}"/>
              </a:ext>
            </a:extLst>
          </p:cNvPr>
          <p:cNvSpPr>
            <a:spLocks noGrp="1"/>
          </p:cNvSpPr>
          <p:nvPr>
            <p:ph type="ctrTitle" hasCustomPrompt="1"/>
          </p:nvPr>
        </p:nvSpPr>
        <p:spPr>
          <a:xfrm>
            <a:off x="277359" y="136526"/>
            <a:ext cx="3292474"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8" name="Subtitle 2">
            <a:extLst>
              <a:ext uri="{FF2B5EF4-FFF2-40B4-BE49-F238E27FC236}">
                <a16:creationId xmlns:a16="http://schemas.microsoft.com/office/drawing/2014/main" id="{81E1BDAB-9BB5-4A66-86AF-899A8BD5B3A7}"/>
              </a:ext>
            </a:extLst>
          </p:cNvPr>
          <p:cNvSpPr>
            <a:spLocks noGrp="1"/>
          </p:cNvSpPr>
          <p:nvPr>
            <p:ph type="subTitle" idx="1" hasCustomPrompt="1"/>
          </p:nvPr>
        </p:nvSpPr>
        <p:spPr>
          <a:xfrm>
            <a:off x="277358" y="608203"/>
            <a:ext cx="3292475" cy="462968"/>
          </a:xfrm>
          <a:prstGeom prst="rect">
            <a:avLst/>
          </a:prstGeom>
        </p:spPr>
        <p:txBody>
          <a:bodyPr lIns="0" rIns="0">
            <a:norm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19" name="Text Placeholder 2">
            <a:extLst>
              <a:ext uri="{FF2B5EF4-FFF2-40B4-BE49-F238E27FC236}">
                <a16:creationId xmlns:a16="http://schemas.microsoft.com/office/drawing/2014/main" id="{1EA5EF3B-8A63-4C7F-9653-C9C4DB76ED89}"/>
              </a:ext>
            </a:extLst>
          </p:cNvPr>
          <p:cNvSpPr>
            <a:spLocks noGrp="1"/>
          </p:cNvSpPr>
          <p:nvPr>
            <p:ph type="body" sz="quarter" idx="17" hasCustomPrompt="1"/>
          </p:nvPr>
        </p:nvSpPr>
        <p:spPr>
          <a:xfrm>
            <a:off x="277813" y="1354313"/>
            <a:ext cx="3292475" cy="4654375"/>
          </a:xfrm>
        </p:spPr>
        <p:txBody>
          <a:bodyPr>
            <a:normAutofit/>
          </a:bodyPr>
          <a:lstStyle>
            <a:lvl1pPr>
              <a:defRPr sz="1600" b="0">
                <a:solidFill>
                  <a:srgbClr val="202B5C"/>
                </a:solidFill>
              </a:defRPr>
            </a:lvl1pPr>
          </a:lstStyle>
          <a:p>
            <a:pPr lvl="0"/>
            <a:r>
              <a:rPr lang="en-US" dirty="0"/>
              <a:t>Type text here</a:t>
            </a:r>
          </a:p>
        </p:txBody>
      </p:sp>
      <p:pic>
        <p:nvPicPr>
          <p:cNvPr id="14" name="Graphic 13">
            <a:extLst>
              <a:ext uri="{FF2B5EF4-FFF2-40B4-BE49-F238E27FC236}">
                <a16:creationId xmlns:a16="http://schemas.microsoft.com/office/drawing/2014/main" id="{EE8CFCAE-3A40-2434-CD9D-8EAE2D2977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9753" y="6541744"/>
            <a:ext cx="901671" cy="140065"/>
          </a:xfrm>
          <a:prstGeom prst="rect">
            <a:avLst/>
          </a:prstGeom>
        </p:spPr>
      </p:pic>
      <p:sp>
        <p:nvSpPr>
          <p:cNvPr id="20" name="Slide Number Placeholder 3">
            <a:extLst>
              <a:ext uri="{FF2B5EF4-FFF2-40B4-BE49-F238E27FC236}">
                <a16:creationId xmlns:a16="http://schemas.microsoft.com/office/drawing/2014/main" id="{93539C1F-5BCB-B16A-B6BF-5E6F7B23140D}"/>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1175724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Double-Text Only-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F0FB23-C270-53B4-1930-CEAC05236CAB}"/>
              </a:ext>
            </a:extLst>
          </p:cNvPr>
          <p:cNvSpPr/>
          <p:nvPr userDrawn="1"/>
        </p:nvSpPr>
        <p:spPr>
          <a:xfrm flipV="1">
            <a:off x="0" y="0"/>
            <a:ext cx="12192000" cy="1080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itle 1">
            <a:extLst>
              <a:ext uri="{FF2B5EF4-FFF2-40B4-BE49-F238E27FC236}">
                <a16:creationId xmlns:a16="http://schemas.microsoft.com/office/drawing/2014/main" id="{2AC67859-6FC5-45E7-AB4B-903181B0D061}"/>
              </a:ext>
            </a:extLst>
          </p:cNvPr>
          <p:cNvSpPr>
            <a:spLocks noGrp="1"/>
          </p:cNvSpPr>
          <p:nvPr>
            <p:ph type="ctrTitle" hasCustomPrompt="1"/>
          </p:nvPr>
        </p:nvSpPr>
        <p:spPr>
          <a:xfrm>
            <a:off x="277359" y="136526"/>
            <a:ext cx="3708400"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5" name="Subtitle 2">
            <a:extLst>
              <a:ext uri="{FF2B5EF4-FFF2-40B4-BE49-F238E27FC236}">
                <a16:creationId xmlns:a16="http://schemas.microsoft.com/office/drawing/2014/main" id="{5DC2D2BE-53B7-40A7-8920-4F11FD1B5E74}"/>
              </a:ext>
            </a:extLst>
          </p:cNvPr>
          <p:cNvSpPr>
            <a:spLocks noGrp="1"/>
          </p:cNvSpPr>
          <p:nvPr>
            <p:ph type="subTitle" idx="1" hasCustomPrompt="1"/>
          </p:nvPr>
        </p:nvSpPr>
        <p:spPr>
          <a:xfrm>
            <a:off x="277358" y="633603"/>
            <a:ext cx="3708400" cy="283142"/>
          </a:xfrm>
          <a:prstGeom prst="rect">
            <a:avLst/>
          </a:prstGeom>
        </p:spPr>
        <p:txBody>
          <a:bodyPr lIns="0" rIns="0">
            <a:no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pic>
        <p:nvPicPr>
          <p:cNvPr id="10" name="Graphic 9">
            <a:extLst>
              <a:ext uri="{FF2B5EF4-FFF2-40B4-BE49-F238E27FC236}">
                <a16:creationId xmlns:a16="http://schemas.microsoft.com/office/drawing/2014/main" id="{1EC93F53-405D-E80A-C079-8EA739E311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9753" y="6541744"/>
            <a:ext cx="901671" cy="140065"/>
          </a:xfrm>
          <a:prstGeom prst="rect">
            <a:avLst/>
          </a:prstGeom>
        </p:spPr>
      </p:pic>
      <p:sp>
        <p:nvSpPr>
          <p:cNvPr id="16" name="Slide Number Placeholder 3">
            <a:extLst>
              <a:ext uri="{FF2B5EF4-FFF2-40B4-BE49-F238E27FC236}">
                <a16:creationId xmlns:a16="http://schemas.microsoft.com/office/drawing/2014/main" id="{E55ADA7A-98AA-FC82-C66B-87D0A536898A}"/>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997115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One Chart_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A574FF-89CD-4187-0786-F8678506F841}"/>
              </a:ext>
            </a:extLst>
          </p:cNvPr>
          <p:cNvSpPr/>
          <p:nvPr userDrawn="1"/>
        </p:nvSpPr>
        <p:spPr>
          <a:xfrm flipV="1">
            <a:off x="0" y="0"/>
            <a:ext cx="12192000" cy="1080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Chart Placeholder 20">
            <a:extLst>
              <a:ext uri="{FF2B5EF4-FFF2-40B4-BE49-F238E27FC236}">
                <a16:creationId xmlns:a16="http://schemas.microsoft.com/office/drawing/2014/main" id="{73EB83A4-DE16-4D3D-86A6-201C798615FF}"/>
              </a:ext>
            </a:extLst>
          </p:cNvPr>
          <p:cNvSpPr>
            <a:spLocks noGrp="1"/>
          </p:cNvSpPr>
          <p:nvPr>
            <p:ph type="chart" sz="quarter" idx="10" hasCustomPrompt="1"/>
          </p:nvPr>
        </p:nvSpPr>
        <p:spPr>
          <a:xfrm>
            <a:off x="263525" y="1333500"/>
            <a:ext cx="11601450" cy="4638675"/>
          </a:xfrm>
        </p:spPr>
        <p:txBody>
          <a:bodyPr tIns="2088000" bIns="36000"/>
          <a:lstStyle>
            <a:lvl1pPr algn="ctr">
              <a:defRPr b="0">
                <a:solidFill>
                  <a:srgbClr val="202B5C"/>
                </a:solidFill>
              </a:defRPr>
            </a:lvl1pPr>
          </a:lstStyle>
          <a:p>
            <a:r>
              <a:rPr lang="en-US" dirty="0"/>
              <a:t>Insert Chart</a:t>
            </a:r>
            <a:endParaRPr lang="el-GR" dirty="0"/>
          </a:p>
        </p:txBody>
      </p:sp>
      <p:sp>
        <p:nvSpPr>
          <p:cNvPr id="11" name="Title 1">
            <a:extLst>
              <a:ext uri="{FF2B5EF4-FFF2-40B4-BE49-F238E27FC236}">
                <a16:creationId xmlns:a16="http://schemas.microsoft.com/office/drawing/2014/main" id="{D4741A8B-3AF3-4B63-BBBD-DD334AAE734B}"/>
              </a:ext>
            </a:extLst>
          </p:cNvPr>
          <p:cNvSpPr>
            <a:spLocks noGrp="1"/>
          </p:cNvSpPr>
          <p:nvPr>
            <p:ph type="ctrTitle" hasCustomPrompt="1"/>
          </p:nvPr>
        </p:nvSpPr>
        <p:spPr>
          <a:xfrm>
            <a:off x="277359" y="136526"/>
            <a:ext cx="3708400"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2" name="Subtitle 2">
            <a:extLst>
              <a:ext uri="{FF2B5EF4-FFF2-40B4-BE49-F238E27FC236}">
                <a16:creationId xmlns:a16="http://schemas.microsoft.com/office/drawing/2014/main" id="{83DB91EF-90BC-4748-A895-8969B1693AAF}"/>
              </a:ext>
            </a:extLst>
          </p:cNvPr>
          <p:cNvSpPr>
            <a:spLocks noGrp="1"/>
          </p:cNvSpPr>
          <p:nvPr>
            <p:ph type="subTitle" idx="1" hasCustomPrompt="1"/>
          </p:nvPr>
        </p:nvSpPr>
        <p:spPr>
          <a:xfrm>
            <a:off x="277358" y="633603"/>
            <a:ext cx="3708400" cy="283142"/>
          </a:xfrm>
          <a:prstGeom prst="rect">
            <a:avLst/>
          </a:prstGeom>
        </p:spPr>
        <p:txBody>
          <a:bodyPr lIns="0" rIns="0">
            <a:no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pic>
        <p:nvPicPr>
          <p:cNvPr id="9" name="Graphic 8">
            <a:extLst>
              <a:ext uri="{FF2B5EF4-FFF2-40B4-BE49-F238E27FC236}">
                <a16:creationId xmlns:a16="http://schemas.microsoft.com/office/drawing/2014/main" id="{C0B12B07-47E8-87BD-2152-5270BA3DD8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9753" y="6541744"/>
            <a:ext cx="901671" cy="140065"/>
          </a:xfrm>
          <a:prstGeom prst="rect">
            <a:avLst/>
          </a:prstGeom>
        </p:spPr>
      </p:pic>
      <p:sp>
        <p:nvSpPr>
          <p:cNvPr id="14" name="Slide Number Placeholder 3">
            <a:extLst>
              <a:ext uri="{FF2B5EF4-FFF2-40B4-BE49-F238E27FC236}">
                <a16:creationId xmlns:a16="http://schemas.microsoft.com/office/drawing/2014/main" id="{79A8AF86-6FF0-167C-E31F-B03B36A76AF5}"/>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2791794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Title &amp; Pie_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D60FE4-E1BA-AE9B-7E07-D91D61BE210E}"/>
              </a:ext>
            </a:extLst>
          </p:cNvPr>
          <p:cNvSpPr/>
          <p:nvPr userDrawn="1"/>
        </p:nvSpPr>
        <p:spPr>
          <a:xfrm flipV="1">
            <a:off x="0" y="0"/>
            <a:ext cx="12192000" cy="1080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hart Placeholder 10">
            <a:extLst>
              <a:ext uri="{FF2B5EF4-FFF2-40B4-BE49-F238E27FC236}">
                <a16:creationId xmlns:a16="http://schemas.microsoft.com/office/drawing/2014/main" id="{3AD5963E-E9B5-41C3-913E-56EF9FA1684F}"/>
              </a:ext>
            </a:extLst>
          </p:cNvPr>
          <p:cNvSpPr>
            <a:spLocks noGrp="1"/>
          </p:cNvSpPr>
          <p:nvPr>
            <p:ph type="chart" sz="quarter" idx="10" hasCustomPrompt="1"/>
          </p:nvPr>
        </p:nvSpPr>
        <p:spPr>
          <a:xfrm>
            <a:off x="263525" y="1308100"/>
            <a:ext cx="11601450" cy="4635500"/>
          </a:xfrm>
        </p:spPr>
        <p:txBody>
          <a:bodyPr tIns="2052000" bIns="108000"/>
          <a:lstStyle>
            <a:lvl1pPr algn="ctr">
              <a:defRPr b="0">
                <a:solidFill>
                  <a:srgbClr val="202B5C"/>
                </a:solidFill>
              </a:defRPr>
            </a:lvl1pPr>
          </a:lstStyle>
          <a:p>
            <a:r>
              <a:rPr lang="en-US" dirty="0"/>
              <a:t>Insert Pie</a:t>
            </a:r>
            <a:endParaRPr lang="el-GR" dirty="0"/>
          </a:p>
        </p:txBody>
      </p:sp>
      <p:sp>
        <p:nvSpPr>
          <p:cNvPr id="19" name="Title 1">
            <a:extLst>
              <a:ext uri="{FF2B5EF4-FFF2-40B4-BE49-F238E27FC236}">
                <a16:creationId xmlns:a16="http://schemas.microsoft.com/office/drawing/2014/main" id="{160BDC89-CCA0-4340-978F-9B23B4CCB307}"/>
              </a:ext>
            </a:extLst>
          </p:cNvPr>
          <p:cNvSpPr>
            <a:spLocks noGrp="1"/>
          </p:cNvSpPr>
          <p:nvPr>
            <p:ph type="ctrTitle" hasCustomPrompt="1"/>
          </p:nvPr>
        </p:nvSpPr>
        <p:spPr>
          <a:xfrm>
            <a:off x="277359" y="136526"/>
            <a:ext cx="3708400"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20" name="Subtitle 2">
            <a:extLst>
              <a:ext uri="{FF2B5EF4-FFF2-40B4-BE49-F238E27FC236}">
                <a16:creationId xmlns:a16="http://schemas.microsoft.com/office/drawing/2014/main" id="{2AF084A1-8CF2-4388-8D7B-D55EADBD0904}"/>
              </a:ext>
            </a:extLst>
          </p:cNvPr>
          <p:cNvSpPr>
            <a:spLocks noGrp="1"/>
          </p:cNvSpPr>
          <p:nvPr>
            <p:ph type="subTitle" idx="1" hasCustomPrompt="1"/>
          </p:nvPr>
        </p:nvSpPr>
        <p:spPr>
          <a:xfrm>
            <a:off x="277358" y="633603"/>
            <a:ext cx="3708400" cy="283142"/>
          </a:xfrm>
          <a:prstGeom prst="rect">
            <a:avLst/>
          </a:prstGeom>
        </p:spPr>
        <p:txBody>
          <a:bodyPr lIns="0" rIns="0">
            <a:no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pic>
        <p:nvPicPr>
          <p:cNvPr id="9" name="Graphic 8">
            <a:extLst>
              <a:ext uri="{FF2B5EF4-FFF2-40B4-BE49-F238E27FC236}">
                <a16:creationId xmlns:a16="http://schemas.microsoft.com/office/drawing/2014/main" id="{51113EBE-CF16-2980-F283-6DCE7DF9B8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9753" y="6541744"/>
            <a:ext cx="901671" cy="140065"/>
          </a:xfrm>
          <a:prstGeom prst="rect">
            <a:avLst/>
          </a:prstGeom>
        </p:spPr>
      </p:pic>
      <p:sp>
        <p:nvSpPr>
          <p:cNvPr id="14" name="Slide Number Placeholder 3">
            <a:extLst>
              <a:ext uri="{FF2B5EF4-FFF2-40B4-BE49-F238E27FC236}">
                <a16:creationId xmlns:a16="http://schemas.microsoft.com/office/drawing/2014/main" id="{9AB1702E-F798-001F-F11C-3A45667A0C05}"/>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550833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Text &amp; 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76861F-E3D5-7016-931D-646640E02B72}"/>
              </a:ext>
            </a:extLst>
          </p:cNvPr>
          <p:cNvSpPr/>
          <p:nvPr userDrawn="1"/>
        </p:nvSpPr>
        <p:spPr>
          <a:xfrm flipV="1">
            <a:off x="0" y="0"/>
            <a:ext cx="12192000" cy="1080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itle 1">
            <a:extLst>
              <a:ext uri="{FF2B5EF4-FFF2-40B4-BE49-F238E27FC236}">
                <a16:creationId xmlns:a16="http://schemas.microsoft.com/office/drawing/2014/main" id="{BAC275FD-D49C-489C-91A8-664B49D5F218}"/>
              </a:ext>
            </a:extLst>
          </p:cNvPr>
          <p:cNvSpPr>
            <a:spLocks noGrp="1"/>
          </p:cNvSpPr>
          <p:nvPr>
            <p:ph type="ctrTitle" hasCustomPrompt="1"/>
          </p:nvPr>
        </p:nvSpPr>
        <p:spPr>
          <a:xfrm>
            <a:off x="277359" y="136526"/>
            <a:ext cx="3708400"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5" name="Subtitle 2">
            <a:extLst>
              <a:ext uri="{FF2B5EF4-FFF2-40B4-BE49-F238E27FC236}">
                <a16:creationId xmlns:a16="http://schemas.microsoft.com/office/drawing/2014/main" id="{D5878F6D-B1C7-45CD-8B07-386E0B9814AF}"/>
              </a:ext>
            </a:extLst>
          </p:cNvPr>
          <p:cNvSpPr>
            <a:spLocks noGrp="1"/>
          </p:cNvSpPr>
          <p:nvPr>
            <p:ph type="subTitle" idx="1" hasCustomPrompt="1"/>
          </p:nvPr>
        </p:nvSpPr>
        <p:spPr>
          <a:xfrm>
            <a:off x="277358" y="633603"/>
            <a:ext cx="3708400" cy="283142"/>
          </a:xfrm>
          <a:prstGeom prst="rect">
            <a:avLst/>
          </a:prstGeom>
        </p:spPr>
        <p:txBody>
          <a:bodyPr lIns="0" rIns="0">
            <a:no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8" name="Text Placeholder 3">
            <a:extLst>
              <a:ext uri="{FF2B5EF4-FFF2-40B4-BE49-F238E27FC236}">
                <a16:creationId xmlns:a16="http://schemas.microsoft.com/office/drawing/2014/main" id="{4A8F4F77-20DD-4743-B62E-35B9912AB439}"/>
              </a:ext>
            </a:extLst>
          </p:cNvPr>
          <p:cNvSpPr>
            <a:spLocks noGrp="1"/>
          </p:cNvSpPr>
          <p:nvPr>
            <p:ph type="body" sz="half" idx="2" hasCustomPrompt="1"/>
          </p:nvPr>
        </p:nvSpPr>
        <p:spPr>
          <a:xfrm>
            <a:off x="277357" y="1562100"/>
            <a:ext cx="3708401" cy="4362448"/>
          </a:xfrm>
          <a:prstGeom prst="rect">
            <a:avLst/>
          </a:prstGeom>
        </p:spPr>
        <p:txBody>
          <a:bodyPr/>
          <a:lstStyle>
            <a:lvl1pPr marL="0" indent="0">
              <a:buNone/>
              <a:defRPr sz="1600" b="0">
                <a:solidFill>
                  <a:srgbClr val="202B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
        <p:nvSpPr>
          <p:cNvPr id="3" name="Chart Placeholder 2">
            <a:extLst>
              <a:ext uri="{FF2B5EF4-FFF2-40B4-BE49-F238E27FC236}">
                <a16:creationId xmlns:a16="http://schemas.microsoft.com/office/drawing/2014/main" id="{5ACA35C9-9F6C-4C3F-B4FC-E9A8C447156B}"/>
              </a:ext>
            </a:extLst>
          </p:cNvPr>
          <p:cNvSpPr>
            <a:spLocks noGrp="1"/>
          </p:cNvSpPr>
          <p:nvPr>
            <p:ph type="chart" sz="quarter" idx="10" hasCustomPrompt="1"/>
          </p:nvPr>
        </p:nvSpPr>
        <p:spPr>
          <a:xfrm>
            <a:off x="5537200" y="1562101"/>
            <a:ext cx="6327775" cy="4362447"/>
          </a:xfrm>
          <a:ln>
            <a:noFill/>
          </a:ln>
        </p:spPr>
        <p:txBody>
          <a:bodyPr tIns="1836000" bIns="0">
            <a:normAutofit/>
          </a:bodyPr>
          <a:lstStyle>
            <a:lvl1pPr algn="ctr">
              <a:defRPr sz="2400" b="0">
                <a:solidFill>
                  <a:srgbClr val="202B5C"/>
                </a:solidFill>
              </a:defRPr>
            </a:lvl1pPr>
          </a:lstStyle>
          <a:p>
            <a:r>
              <a:rPr lang="en-US" dirty="0"/>
              <a:t>Insert Chart</a:t>
            </a:r>
            <a:endParaRPr lang="el-GR" dirty="0"/>
          </a:p>
        </p:txBody>
      </p:sp>
      <p:pic>
        <p:nvPicPr>
          <p:cNvPr id="10" name="Graphic 9">
            <a:extLst>
              <a:ext uri="{FF2B5EF4-FFF2-40B4-BE49-F238E27FC236}">
                <a16:creationId xmlns:a16="http://schemas.microsoft.com/office/drawing/2014/main" id="{2597AD75-D3E6-F2AD-08D7-4CB1AC6486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9753" y="6541744"/>
            <a:ext cx="901671" cy="140065"/>
          </a:xfrm>
          <a:prstGeom prst="rect">
            <a:avLst/>
          </a:prstGeom>
        </p:spPr>
      </p:pic>
      <p:sp>
        <p:nvSpPr>
          <p:cNvPr id="16" name="Slide Number Placeholder 3">
            <a:extLst>
              <a:ext uri="{FF2B5EF4-FFF2-40B4-BE49-F238E27FC236}">
                <a16:creationId xmlns:a16="http://schemas.microsoft.com/office/drawing/2014/main" id="{4A8ABA3B-A8B9-29D2-EA5C-74B8EBD3CD62}"/>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268602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AustriaCard_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649CAE7-31EC-1B5E-ABE4-972734E17D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9753" y="6541744"/>
            <a:ext cx="901671" cy="140065"/>
          </a:xfrm>
          <a:prstGeom prst="rect">
            <a:avLst/>
          </a:prstGeom>
        </p:spPr>
      </p:pic>
      <p:sp>
        <p:nvSpPr>
          <p:cNvPr id="10" name="Slide Number Placeholder 3">
            <a:extLst>
              <a:ext uri="{FF2B5EF4-FFF2-40B4-BE49-F238E27FC236}">
                <a16:creationId xmlns:a16="http://schemas.microsoft.com/office/drawing/2014/main" id="{F9F5E823-7DC6-7B17-D915-E91C77B123AE}"/>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297864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6D556F-09A6-40B9-974A-58B1F904E2D7}"/>
              </a:ext>
            </a:extLst>
          </p:cNvPr>
          <p:cNvSpPr/>
          <p:nvPr userDrawn="1"/>
        </p:nvSpPr>
        <p:spPr>
          <a:xfrm>
            <a:off x="4116388" y="0"/>
            <a:ext cx="8075612" cy="6858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itle Placeholder 1">
            <a:extLst>
              <a:ext uri="{FF2B5EF4-FFF2-40B4-BE49-F238E27FC236}">
                <a16:creationId xmlns:a16="http://schemas.microsoft.com/office/drawing/2014/main" id="{95E9FEF8-4C7C-4180-90A9-B8A8C29F5989}"/>
              </a:ext>
            </a:extLst>
          </p:cNvPr>
          <p:cNvSpPr>
            <a:spLocks noGrp="1"/>
          </p:cNvSpPr>
          <p:nvPr>
            <p:ph type="title" hasCustomPrompt="1"/>
          </p:nvPr>
        </p:nvSpPr>
        <p:spPr>
          <a:xfrm>
            <a:off x="1241424" y="3243262"/>
            <a:ext cx="1911079" cy="371475"/>
          </a:xfrm>
          <a:prstGeom prst="rect">
            <a:avLst/>
          </a:prstGeom>
        </p:spPr>
        <p:txBody>
          <a:bodyPr vert="horz" lIns="0" tIns="0" rIns="72000" bIns="0" rtlCol="0" anchor="t">
            <a:noAutofit/>
          </a:bodyPr>
          <a:lstStyle>
            <a:lvl1pPr>
              <a:defRPr/>
            </a:lvl1pPr>
          </a:lstStyle>
          <a:p>
            <a:r>
              <a:rPr lang="en-US" dirty="0"/>
              <a:t>Agenda</a:t>
            </a:r>
            <a:endParaRPr lang="el-GR" dirty="0"/>
          </a:p>
        </p:txBody>
      </p:sp>
      <p:sp>
        <p:nvSpPr>
          <p:cNvPr id="9" name="Text Placeholder 3">
            <a:extLst>
              <a:ext uri="{FF2B5EF4-FFF2-40B4-BE49-F238E27FC236}">
                <a16:creationId xmlns:a16="http://schemas.microsoft.com/office/drawing/2014/main" id="{2F442C23-651C-4DB7-B6CF-86E3F1DD433C}"/>
              </a:ext>
            </a:extLst>
          </p:cNvPr>
          <p:cNvSpPr>
            <a:spLocks noGrp="1"/>
          </p:cNvSpPr>
          <p:nvPr>
            <p:ph type="body" sz="half" idx="10" hasCustomPrompt="1"/>
          </p:nvPr>
        </p:nvSpPr>
        <p:spPr>
          <a:xfrm>
            <a:off x="4797537" y="1247776"/>
            <a:ext cx="3104109" cy="4362448"/>
          </a:xfrm>
          <a:prstGeom prst="rect">
            <a:avLst/>
          </a:prstGeom>
        </p:spPr>
        <p:txBody>
          <a:bodyPr/>
          <a:lstStyle>
            <a:lvl1pPr marL="342900" indent="-342900">
              <a:buClr>
                <a:srgbClr val="C32328"/>
              </a:buClr>
              <a:buFont typeface="+mj-lt"/>
              <a:buAutoNum type="arabicPeriod"/>
              <a:defRPr sz="1600" b="0">
                <a:solidFill>
                  <a:srgbClr val="202B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
        <p:nvSpPr>
          <p:cNvPr id="16" name="Text Placeholder 3">
            <a:extLst>
              <a:ext uri="{FF2B5EF4-FFF2-40B4-BE49-F238E27FC236}">
                <a16:creationId xmlns:a16="http://schemas.microsoft.com/office/drawing/2014/main" id="{CBF9BEE7-821B-4ECC-B23B-741F3F520B13}"/>
              </a:ext>
            </a:extLst>
          </p:cNvPr>
          <p:cNvSpPr>
            <a:spLocks noGrp="1"/>
          </p:cNvSpPr>
          <p:nvPr>
            <p:ph type="body" sz="half" idx="11" hasCustomPrompt="1"/>
          </p:nvPr>
        </p:nvSpPr>
        <p:spPr>
          <a:xfrm>
            <a:off x="8582794" y="1247776"/>
            <a:ext cx="3104109" cy="4362448"/>
          </a:xfrm>
          <a:prstGeom prst="rect">
            <a:avLst/>
          </a:prstGeom>
        </p:spPr>
        <p:txBody>
          <a:bodyPr/>
          <a:lstStyle>
            <a:lvl1pPr marL="342900" indent="-342900">
              <a:buClr>
                <a:srgbClr val="C32328"/>
              </a:buClr>
              <a:buFont typeface="+mj-lt"/>
              <a:buAutoNum type="arabicPeriod"/>
              <a:defRPr sz="1600" b="0">
                <a:solidFill>
                  <a:srgbClr val="202B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66" y="6361602"/>
            <a:ext cx="1091358" cy="342119"/>
          </a:xfrm>
          <a:prstGeom prst="rect">
            <a:avLst/>
          </a:prstGeom>
        </p:spPr>
      </p:pic>
    </p:spTree>
    <p:extLst>
      <p:ext uri="{BB962C8B-B14F-4D97-AF65-F5344CB8AC3E}">
        <p14:creationId xmlns:p14="http://schemas.microsoft.com/office/powerpoint/2010/main" val="81562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ustriaCard_text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369675-C78E-4296-87C8-2FEC54E93C0F}"/>
              </a:ext>
            </a:extLst>
          </p:cNvPr>
          <p:cNvSpPr>
            <a:spLocks noGrp="1"/>
          </p:cNvSpPr>
          <p:nvPr>
            <p:ph type="body" sz="quarter" idx="10" hasCustomPrompt="1"/>
          </p:nvPr>
        </p:nvSpPr>
        <p:spPr>
          <a:xfrm>
            <a:off x="479425" y="479424"/>
            <a:ext cx="11242404" cy="440411"/>
          </a:xfrm>
        </p:spPr>
        <p:txBody>
          <a:bodyPr>
            <a:noAutofit/>
          </a:bodyPr>
          <a:lstStyle>
            <a:lvl1pPr>
              <a:defRPr sz="2400">
                <a:solidFill>
                  <a:srgbClr val="202B5C"/>
                </a:solidFill>
              </a:defRPr>
            </a:lvl1pPr>
          </a:lstStyle>
          <a:p>
            <a:pPr lvl="0"/>
            <a:r>
              <a:rPr lang="en-US" dirty="0"/>
              <a:t>Type title here</a:t>
            </a:r>
          </a:p>
        </p:txBody>
      </p:sp>
      <p:sp>
        <p:nvSpPr>
          <p:cNvPr id="7" name="Text Placeholder 6">
            <a:extLst>
              <a:ext uri="{FF2B5EF4-FFF2-40B4-BE49-F238E27FC236}">
                <a16:creationId xmlns:a16="http://schemas.microsoft.com/office/drawing/2014/main" id="{AD701CEB-A454-48B1-9560-0F62159EF4EE}"/>
              </a:ext>
            </a:extLst>
          </p:cNvPr>
          <p:cNvSpPr>
            <a:spLocks noGrp="1"/>
          </p:cNvSpPr>
          <p:nvPr>
            <p:ph type="body" sz="quarter" idx="11" hasCustomPrompt="1"/>
          </p:nvPr>
        </p:nvSpPr>
        <p:spPr>
          <a:xfrm>
            <a:off x="479424" y="1062038"/>
            <a:ext cx="11242405" cy="287791"/>
          </a:xfrm>
        </p:spPr>
        <p:txBody>
          <a:bodyPr>
            <a:noAutofit/>
          </a:bodyPr>
          <a:lstStyle>
            <a:lvl1pPr>
              <a:defRPr sz="1800"/>
            </a:lvl1pPr>
          </a:lstStyle>
          <a:p>
            <a:pPr lvl="0"/>
            <a:r>
              <a:rPr lang="en-US" dirty="0"/>
              <a:t>Add subtitle</a:t>
            </a:r>
          </a:p>
        </p:txBody>
      </p:sp>
      <p:sp>
        <p:nvSpPr>
          <p:cNvPr id="14" name="Slide Number Placeholder 3">
            <a:extLst>
              <a:ext uri="{FF2B5EF4-FFF2-40B4-BE49-F238E27FC236}">
                <a16:creationId xmlns:a16="http://schemas.microsoft.com/office/drawing/2014/main" id="{B3D380FF-0E7E-F0AE-7DC8-2284F18BF852}"/>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953" y="6356350"/>
            <a:ext cx="1091358" cy="342119"/>
          </a:xfrm>
          <a:prstGeom prst="rect">
            <a:avLst/>
          </a:prstGeom>
        </p:spPr>
      </p:pic>
    </p:spTree>
    <p:extLst>
      <p:ext uri="{BB962C8B-B14F-4D97-AF65-F5344CB8AC3E}">
        <p14:creationId xmlns:p14="http://schemas.microsoft.com/office/powerpoint/2010/main" val="91125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C-Text &amp; Pictur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CCBD1C-070A-47CE-A22A-0B4E5C1015F0}"/>
              </a:ext>
            </a:extLst>
          </p:cNvPr>
          <p:cNvSpPr/>
          <p:nvPr userDrawn="1"/>
        </p:nvSpPr>
        <p:spPr>
          <a:xfrm>
            <a:off x="4116388" y="0"/>
            <a:ext cx="8075612" cy="6858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itle 1">
            <a:extLst>
              <a:ext uri="{FF2B5EF4-FFF2-40B4-BE49-F238E27FC236}">
                <a16:creationId xmlns:a16="http://schemas.microsoft.com/office/drawing/2014/main" id="{BAC275FD-D49C-489C-91A8-664B49D5F218}"/>
              </a:ext>
            </a:extLst>
          </p:cNvPr>
          <p:cNvSpPr>
            <a:spLocks noGrp="1"/>
          </p:cNvSpPr>
          <p:nvPr>
            <p:ph type="ctrTitle" hasCustomPrompt="1"/>
          </p:nvPr>
        </p:nvSpPr>
        <p:spPr>
          <a:xfrm>
            <a:off x="277359" y="136526"/>
            <a:ext cx="3292474" cy="462968"/>
          </a:xfrm>
          <a:prstGeom prst="rect">
            <a:avLst/>
          </a:prstGeom>
        </p:spPr>
        <p:txBody>
          <a:bodyPr lIns="0" rIns="0" anchor="t">
            <a:normAutofit/>
          </a:bodyPr>
          <a:lstStyle>
            <a:lvl1pPr algn="l">
              <a:defRPr sz="2400"/>
            </a:lvl1pPr>
          </a:lstStyle>
          <a:p>
            <a:r>
              <a:rPr lang="en-US" dirty="0"/>
              <a:t>Type Title Here</a:t>
            </a:r>
            <a:endParaRPr lang="el-GR" dirty="0"/>
          </a:p>
        </p:txBody>
      </p:sp>
      <p:sp>
        <p:nvSpPr>
          <p:cNvPr id="15" name="Subtitle 2">
            <a:extLst>
              <a:ext uri="{FF2B5EF4-FFF2-40B4-BE49-F238E27FC236}">
                <a16:creationId xmlns:a16="http://schemas.microsoft.com/office/drawing/2014/main" id="{D5878F6D-B1C7-45CD-8B07-386E0B9814AF}"/>
              </a:ext>
            </a:extLst>
          </p:cNvPr>
          <p:cNvSpPr>
            <a:spLocks noGrp="1"/>
          </p:cNvSpPr>
          <p:nvPr>
            <p:ph type="subTitle" idx="1" hasCustomPrompt="1"/>
          </p:nvPr>
        </p:nvSpPr>
        <p:spPr>
          <a:xfrm>
            <a:off x="277358" y="608203"/>
            <a:ext cx="3292475" cy="462968"/>
          </a:xfrm>
          <a:prstGeom prst="rect">
            <a:avLst/>
          </a:prstGeom>
        </p:spPr>
        <p:txBody>
          <a:bodyPr lIns="0" rIns="0">
            <a:norm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5" name="Picture Placeholder 4">
            <a:extLst>
              <a:ext uri="{FF2B5EF4-FFF2-40B4-BE49-F238E27FC236}">
                <a16:creationId xmlns:a16="http://schemas.microsoft.com/office/drawing/2014/main" id="{FF0CA8AC-D8BC-474D-A9ED-5736A9BD2061}"/>
              </a:ext>
            </a:extLst>
          </p:cNvPr>
          <p:cNvSpPr>
            <a:spLocks noGrp="1"/>
          </p:cNvSpPr>
          <p:nvPr>
            <p:ph type="pic" sz="quarter" idx="16" hasCustomPrompt="1"/>
          </p:nvPr>
        </p:nvSpPr>
        <p:spPr>
          <a:xfrm>
            <a:off x="4116388" y="0"/>
            <a:ext cx="8075612" cy="6858000"/>
          </a:xfrm>
        </p:spPr>
        <p:txBody>
          <a:bodyPr tIns="2880000">
            <a:normAutofit/>
          </a:bodyPr>
          <a:lstStyle>
            <a:lvl1pPr algn="ctr">
              <a:defRPr sz="1800" b="0">
                <a:solidFill>
                  <a:srgbClr val="202B5C"/>
                </a:solidFill>
              </a:defRPr>
            </a:lvl1pPr>
          </a:lstStyle>
          <a:p>
            <a:r>
              <a:rPr lang="en-US" dirty="0"/>
              <a:t>Insert Picture</a:t>
            </a:r>
            <a:endParaRPr lang="el-GR" dirty="0"/>
          </a:p>
        </p:txBody>
      </p:sp>
      <p:sp>
        <p:nvSpPr>
          <p:cNvPr id="3" name="Text Placeholder 2">
            <a:extLst>
              <a:ext uri="{FF2B5EF4-FFF2-40B4-BE49-F238E27FC236}">
                <a16:creationId xmlns:a16="http://schemas.microsoft.com/office/drawing/2014/main" id="{5A20D81D-5002-42ED-B811-B66246B3E327}"/>
              </a:ext>
            </a:extLst>
          </p:cNvPr>
          <p:cNvSpPr>
            <a:spLocks noGrp="1"/>
          </p:cNvSpPr>
          <p:nvPr>
            <p:ph type="body" sz="quarter" idx="17" hasCustomPrompt="1"/>
          </p:nvPr>
        </p:nvSpPr>
        <p:spPr>
          <a:xfrm>
            <a:off x="277813" y="1354313"/>
            <a:ext cx="3292475" cy="4654375"/>
          </a:xfrm>
        </p:spPr>
        <p:txBody>
          <a:bodyPr>
            <a:normAutofit/>
          </a:bodyPr>
          <a:lstStyle>
            <a:lvl1pPr>
              <a:defRPr sz="1600" b="0">
                <a:solidFill>
                  <a:srgbClr val="202B5C"/>
                </a:solidFill>
              </a:defRPr>
            </a:lvl1pPr>
          </a:lstStyle>
          <a:p>
            <a:pPr lvl="0"/>
            <a:r>
              <a:rPr lang="en-US" dirty="0"/>
              <a:t>Type text here</a:t>
            </a:r>
          </a:p>
        </p:txBody>
      </p:sp>
      <p:sp>
        <p:nvSpPr>
          <p:cNvPr id="16" name="Slide Number Placeholder 3">
            <a:extLst>
              <a:ext uri="{FF2B5EF4-FFF2-40B4-BE49-F238E27FC236}">
                <a16:creationId xmlns:a16="http://schemas.microsoft.com/office/drawing/2014/main" id="{56EE4ED2-2250-639D-C488-F098876D4E4C}"/>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25" y="6356350"/>
            <a:ext cx="1091358" cy="342119"/>
          </a:xfrm>
          <a:prstGeom prst="rect">
            <a:avLst/>
          </a:prstGeom>
        </p:spPr>
      </p:pic>
    </p:spTree>
    <p:extLst>
      <p:ext uri="{BB962C8B-B14F-4D97-AF65-F5344CB8AC3E}">
        <p14:creationId xmlns:p14="http://schemas.microsoft.com/office/powerpoint/2010/main" val="31753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ext Only&amp;chip ic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6A0DFB-179F-4329-BE99-2EA410E48135}"/>
              </a:ext>
            </a:extLst>
          </p:cNvPr>
          <p:cNvSpPr/>
          <p:nvPr userDrawn="1"/>
        </p:nvSpPr>
        <p:spPr>
          <a:xfrm>
            <a:off x="4116387" y="0"/>
            <a:ext cx="8075612" cy="6858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Graphic 8">
            <a:extLst>
              <a:ext uri="{FF2B5EF4-FFF2-40B4-BE49-F238E27FC236}">
                <a16:creationId xmlns:a16="http://schemas.microsoft.com/office/drawing/2014/main" id="{30D091B4-3D21-4316-85F3-82115033C7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34818" y="708025"/>
            <a:ext cx="5489575" cy="5489575"/>
          </a:xfrm>
          <a:prstGeom prst="rect">
            <a:avLst/>
          </a:prstGeom>
        </p:spPr>
      </p:pic>
      <p:sp>
        <p:nvSpPr>
          <p:cNvPr id="10" name="Title 1">
            <a:extLst>
              <a:ext uri="{FF2B5EF4-FFF2-40B4-BE49-F238E27FC236}">
                <a16:creationId xmlns:a16="http://schemas.microsoft.com/office/drawing/2014/main" id="{8CC69E0F-91D3-4A84-81FF-D0F8F4453E9D}"/>
              </a:ext>
            </a:extLst>
          </p:cNvPr>
          <p:cNvSpPr>
            <a:spLocks noGrp="1"/>
          </p:cNvSpPr>
          <p:nvPr>
            <p:ph type="ctrTitle" hasCustomPrompt="1"/>
          </p:nvPr>
        </p:nvSpPr>
        <p:spPr>
          <a:xfrm>
            <a:off x="277359" y="136526"/>
            <a:ext cx="3292474"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1" name="Subtitle 2">
            <a:extLst>
              <a:ext uri="{FF2B5EF4-FFF2-40B4-BE49-F238E27FC236}">
                <a16:creationId xmlns:a16="http://schemas.microsoft.com/office/drawing/2014/main" id="{47BDA082-13A6-47BE-9CD9-D980CAF134F7}"/>
              </a:ext>
            </a:extLst>
          </p:cNvPr>
          <p:cNvSpPr>
            <a:spLocks noGrp="1"/>
          </p:cNvSpPr>
          <p:nvPr>
            <p:ph type="subTitle" idx="1" hasCustomPrompt="1"/>
          </p:nvPr>
        </p:nvSpPr>
        <p:spPr>
          <a:xfrm>
            <a:off x="277358" y="608203"/>
            <a:ext cx="3292475" cy="462968"/>
          </a:xfrm>
          <a:prstGeom prst="rect">
            <a:avLst/>
          </a:prstGeom>
        </p:spPr>
        <p:txBody>
          <a:bodyPr lIns="0" rIns="0">
            <a:norm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12" name="Text Placeholder 2">
            <a:extLst>
              <a:ext uri="{FF2B5EF4-FFF2-40B4-BE49-F238E27FC236}">
                <a16:creationId xmlns:a16="http://schemas.microsoft.com/office/drawing/2014/main" id="{60275ECD-3F8D-4D47-8C10-38C3F0C87DA2}"/>
              </a:ext>
            </a:extLst>
          </p:cNvPr>
          <p:cNvSpPr>
            <a:spLocks noGrp="1"/>
          </p:cNvSpPr>
          <p:nvPr>
            <p:ph type="body" sz="quarter" idx="17" hasCustomPrompt="1"/>
          </p:nvPr>
        </p:nvSpPr>
        <p:spPr>
          <a:xfrm>
            <a:off x="277813" y="1354313"/>
            <a:ext cx="3292475" cy="4654375"/>
          </a:xfrm>
        </p:spPr>
        <p:txBody>
          <a:bodyPr>
            <a:normAutofit/>
          </a:bodyPr>
          <a:lstStyle>
            <a:lvl1pPr>
              <a:defRPr sz="1600" b="0">
                <a:solidFill>
                  <a:srgbClr val="202B5C"/>
                </a:solidFill>
              </a:defRPr>
            </a:lvl1pPr>
          </a:lstStyle>
          <a:p>
            <a:pPr lvl="0"/>
            <a:r>
              <a:rPr lang="en-US" dirty="0"/>
              <a:t>Type text here</a:t>
            </a:r>
          </a:p>
        </p:txBody>
      </p:sp>
      <p:sp>
        <p:nvSpPr>
          <p:cNvPr id="20" name="Slide Number Placeholder 3">
            <a:extLst>
              <a:ext uri="{FF2B5EF4-FFF2-40B4-BE49-F238E27FC236}">
                <a16:creationId xmlns:a16="http://schemas.microsoft.com/office/drawing/2014/main" id="{6B1A97DC-BB07-1EDB-7518-CC0109B8B33F}"/>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pic>
        <p:nvPicPr>
          <p:cNvPr id="1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5466" y="6356350"/>
            <a:ext cx="1091358" cy="342119"/>
          </a:xfrm>
          <a:prstGeom prst="rect">
            <a:avLst/>
          </a:prstGeom>
        </p:spPr>
      </p:pic>
    </p:spTree>
    <p:extLst>
      <p:ext uri="{BB962C8B-B14F-4D97-AF65-F5344CB8AC3E}">
        <p14:creationId xmlns:p14="http://schemas.microsoft.com/office/powerpoint/2010/main" val="270351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C-Text Only&amp;Grey Squa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6A0DFB-179F-4329-BE99-2EA410E48135}"/>
              </a:ext>
            </a:extLst>
          </p:cNvPr>
          <p:cNvSpPr/>
          <p:nvPr userDrawn="1"/>
        </p:nvSpPr>
        <p:spPr>
          <a:xfrm>
            <a:off x="4116387" y="0"/>
            <a:ext cx="8075612" cy="6858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 Placeholder 3">
            <a:extLst>
              <a:ext uri="{FF2B5EF4-FFF2-40B4-BE49-F238E27FC236}">
                <a16:creationId xmlns:a16="http://schemas.microsoft.com/office/drawing/2014/main" id="{42705878-A918-41DA-BC3F-DA0460C826E6}"/>
              </a:ext>
            </a:extLst>
          </p:cNvPr>
          <p:cNvSpPr>
            <a:spLocks noGrp="1"/>
          </p:cNvSpPr>
          <p:nvPr>
            <p:ph type="body" sz="half" idx="10" hasCustomPrompt="1"/>
          </p:nvPr>
        </p:nvSpPr>
        <p:spPr>
          <a:xfrm>
            <a:off x="4481057" y="1354313"/>
            <a:ext cx="7433586" cy="4654375"/>
          </a:xfrm>
          <a:prstGeom prst="rect">
            <a:avLst/>
          </a:prstGeom>
        </p:spPr>
        <p:txBody>
          <a:bodyPr/>
          <a:lstStyle>
            <a:lvl1pPr marL="0" indent="0">
              <a:buNone/>
              <a:defRPr sz="1600" b="0">
                <a:solidFill>
                  <a:srgbClr val="202B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
        <p:nvSpPr>
          <p:cNvPr id="17" name="Title 1">
            <a:extLst>
              <a:ext uri="{FF2B5EF4-FFF2-40B4-BE49-F238E27FC236}">
                <a16:creationId xmlns:a16="http://schemas.microsoft.com/office/drawing/2014/main" id="{E037A19B-08EA-45C9-A581-55D7971D43E0}"/>
              </a:ext>
            </a:extLst>
          </p:cNvPr>
          <p:cNvSpPr>
            <a:spLocks noGrp="1"/>
          </p:cNvSpPr>
          <p:nvPr>
            <p:ph type="ctrTitle" hasCustomPrompt="1"/>
          </p:nvPr>
        </p:nvSpPr>
        <p:spPr>
          <a:xfrm>
            <a:off x="277359" y="136526"/>
            <a:ext cx="3292474"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8" name="Subtitle 2">
            <a:extLst>
              <a:ext uri="{FF2B5EF4-FFF2-40B4-BE49-F238E27FC236}">
                <a16:creationId xmlns:a16="http://schemas.microsoft.com/office/drawing/2014/main" id="{81E1BDAB-9BB5-4A66-86AF-899A8BD5B3A7}"/>
              </a:ext>
            </a:extLst>
          </p:cNvPr>
          <p:cNvSpPr>
            <a:spLocks noGrp="1"/>
          </p:cNvSpPr>
          <p:nvPr>
            <p:ph type="subTitle" idx="1" hasCustomPrompt="1"/>
          </p:nvPr>
        </p:nvSpPr>
        <p:spPr>
          <a:xfrm>
            <a:off x="277358" y="608203"/>
            <a:ext cx="3292475" cy="462968"/>
          </a:xfrm>
          <a:prstGeom prst="rect">
            <a:avLst/>
          </a:prstGeom>
        </p:spPr>
        <p:txBody>
          <a:bodyPr lIns="0" rIns="0">
            <a:norm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19" name="Text Placeholder 2">
            <a:extLst>
              <a:ext uri="{FF2B5EF4-FFF2-40B4-BE49-F238E27FC236}">
                <a16:creationId xmlns:a16="http://schemas.microsoft.com/office/drawing/2014/main" id="{1EA5EF3B-8A63-4C7F-9653-C9C4DB76ED89}"/>
              </a:ext>
            </a:extLst>
          </p:cNvPr>
          <p:cNvSpPr>
            <a:spLocks noGrp="1"/>
          </p:cNvSpPr>
          <p:nvPr>
            <p:ph type="body" sz="quarter" idx="17" hasCustomPrompt="1"/>
          </p:nvPr>
        </p:nvSpPr>
        <p:spPr>
          <a:xfrm>
            <a:off x="277813" y="1354313"/>
            <a:ext cx="3292475" cy="4654375"/>
          </a:xfrm>
        </p:spPr>
        <p:txBody>
          <a:bodyPr>
            <a:normAutofit/>
          </a:bodyPr>
          <a:lstStyle>
            <a:lvl1pPr>
              <a:defRPr sz="1600" b="0">
                <a:solidFill>
                  <a:srgbClr val="202B5C"/>
                </a:solidFill>
              </a:defRPr>
            </a:lvl1pPr>
          </a:lstStyle>
          <a:p>
            <a:pPr lvl="0"/>
            <a:r>
              <a:rPr lang="en-US" dirty="0"/>
              <a:t>Type text here</a:t>
            </a:r>
          </a:p>
        </p:txBody>
      </p:sp>
      <p:sp>
        <p:nvSpPr>
          <p:cNvPr id="21" name="Slide Number Placeholder 3">
            <a:extLst>
              <a:ext uri="{FF2B5EF4-FFF2-40B4-BE49-F238E27FC236}">
                <a16:creationId xmlns:a16="http://schemas.microsoft.com/office/drawing/2014/main" id="{0C032839-9A87-31E0-1D3F-1EE6B9BC38C6}"/>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358" y="6356350"/>
            <a:ext cx="1091358" cy="342119"/>
          </a:xfrm>
          <a:prstGeom prst="rect">
            <a:avLst/>
          </a:prstGeom>
        </p:spPr>
      </p:pic>
    </p:spTree>
    <p:extLst>
      <p:ext uri="{BB962C8B-B14F-4D97-AF65-F5344CB8AC3E}">
        <p14:creationId xmlns:p14="http://schemas.microsoft.com/office/powerpoint/2010/main" val="341916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Double-Text Only-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6E7046-519B-4C23-8AC7-51307265E925}"/>
              </a:ext>
            </a:extLst>
          </p:cNvPr>
          <p:cNvSpPr/>
          <p:nvPr userDrawn="1"/>
        </p:nvSpPr>
        <p:spPr>
          <a:xfrm flipV="1">
            <a:off x="0" y="0"/>
            <a:ext cx="12192000" cy="1080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itle 1">
            <a:extLst>
              <a:ext uri="{FF2B5EF4-FFF2-40B4-BE49-F238E27FC236}">
                <a16:creationId xmlns:a16="http://schemas.microsoft.com/office/drawing/2014/main" id="{2AC67859-6FC5-45E7-AB4B-903181B0D061}"/>
              </a:ext>
            </a:extLst>
          </p:cNvPr>
          <p:cNvSpPr>
            <a:spLocks noGrp="1"/>
          </p:cNvSpPr>
          <p:nvPr>
            <p:ph type="ctrTitle" hasCustomPrompt="1"/>
          </p:nvPr>
        </p:nvSpPr>
        <p:spPr>
          <a:xfrm>
            <a:off x="277359" y="136526"/>
            <a:ext cx="3708400"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5" name="Subtitle 2">
            <a:extLst>
              <a:ext uri="{FF2B5EF4-FFF2-40B4-BE49-F238E27FC236}">
                <a16:creationId xmlns:a16="http://schemas.microsoft.com/office/drawing/2014/main" id="{5DC2D2BE-53B7-40A7-8920-4F11FD1B5E74}"/>
              </a:ext>
            </a:extLst>
          </p:cNvPr>
          <p:cNvSpPr>
            <a:spLocks noGrp="1"/>
          </p:cNvSpPr>
          <p:nvPr>
            <p:ph type="subTitle" idx="1" hasCustomPrompt="1"/>
          </p:nvPr>
        </p:nvSpPr>
        <p:spPr>
          <a:xfrm>
            <a:off x="277358" y="633603"/>
            <a:ext cx="3708400" cy="283142"/>
          </a:xfrm>
          <a:prstGeom prst="rect">
            <a:avLst/>
          </a:prstGeom>
        </p:spPr>
        <p:txBody>
          <a:bodyPr lIns="0" rIns="0">
            <a:no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17" name="Slide Number Placeholder 3">
            <a:extLst>
              <a:ext uri="{FF2B5EF4-FFF2-40B4-BE49-F238E27FC236}">
                <a16:creationId xmlns:a16="http://schemas.microsoft.com/office/drawing/2014/main" id="{6EE796B7-8E23-F624-9041-CA7F0C86C526}"/>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pic>
        <p:nvPicPr>
          <p:cNvPr id="7"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662" y="6356350"/>
            <a:ext cx="1091358" cy="342119"/>
          </a:xfrm>
          <a:prstGeom prst="rect">
            <a:avLst/>
          </a:prstGeom>
        </p:spPr>
      </p:pic>
    </p:spTree>
    <p:extLst>
      <p:ext uri="{BB962C8B-B14F-4D97-AF65-F5344CB8AC3E}">
        <p14:creationId xmlns:p14="http://schemas.microsoft.com/office/powerpoint/2010/main" val="424612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One Chart_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D060CB-C6F5-DF45-6182-C6FC45C9AD78}"/>
              </a:ext>
            </a:extLst>
          </p:cNvPr>
          <p:cNvSpPr/>
          <p:nvPr userDrawn="1"/>
        </p:nvSpPr>
        <p:spPr>
          <a:xfrm flipV="1">
            <a:off x="0" y="-1"/>
            <a:ext cx="12192000" cy="1080000"/>
          </a:xfrm>
          <a:prstGeom prst="rect">
            <a:avLst/>
          </a:prstGeom>
          <a:solidFill>
            <a:srgbClr val="EA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Chart Placeholder 20">
            <a:extLst>
              <a:ext uri="{FF2B5EF4-FFF2-40B4-BE49-F238E27FC236}">
                <a16:creationId xmlns:a16="http://schemas.microsoft.com/office/drawing/2014/main" id="{73EB83A4-DE16-4D3D-86A6-201C798615FF}"/>
              </a:ext>
            </a:extLst>
          </p:cNvPr>
          <p:cNvSpPr>
            <a:spLocks noGrp="1"/>
          </p:cNvSpPr>
          <p:nvPr>
            <p:ph type="chart" sz="quarter" idx="10" hasCustomPrompt="1"/>
          </p:nvPr>
        </p:nvSpPr>
        <p:spPr>
          <a:xfrm>
            <a:off x="263525" y="1333500"/>
            <a:ext cx="11601450" cy="4638675"/>
          </a:xfrm>
        </p:spPr>
        <p:txBody>
          <a:bodyPr tIns="2088000" bIns="36000"/>
          <a:lstStyle>
            <a:lvl1pPr algn="ctr">
              <a:defRPr b="0">
                <a:solidFill>
                  <a:srgbClr val="202B5C"/>
                </a:solidFill>
              </a:defRPr>
            </a:lvl1pPr>
          </a:lstStyle>
          <a:p>
            <a:r>
              <a:rPr lang="en-US" dirty="0"/>
              <a:t>Insert Chart</a:t>
            </a:r>
            <a:endParaRPr lang="el-GR" dirty="0"/>
          </a:p>
        </p:txBody>
      </p:sp>
      <p:sp>
        <p:nvSpPr>
          <p:cNvPr id="11" name="Title 1">
            <a:extLst>
              <a:ext uri="{FF2B5EF4-FFF2-40B4-BE49-F238E27FC236}">
                <a16:creationId xmlns:a16="http://schemas.microsoft.com/office/drawing/2014/main" id="{D4741A8B-3AF3-4B63-BBBD-DD334AAE734B}"/>
              </a:ext>
            </a:extLst>
          </p:cNvPr>
          <p:cNvSpPr>
            <a:spLocks noGrp="1"/>
          </p:cNvSpPr>
          <p:nvPr>
            <p:ph type="ctrTitle" hasCustomPrompt="1"/>
          </p:nvPr>
        </p:nvSpPr>
        <p:spPr>
          <a:xfrm>
            <a:off x="277359" y="136526"/>
            <a:ext cx="3708400" cy="462968"/>
          </a:xfrm>
          <a:prstGeom prst="rect">
            <a:avLst/>
          </a:prstGeom>
        </p:spPr>
        <p:txBody>
          <a:bodyPr lIns="0" rIns="0" anchor="ctr">
            <a:normAutofit/>
          </a:bodyPr>
          <a:lstStyle>
            <a:lvl1pPr algn="l">
              <a:defRPr sz="2400"/>
            </a:lvl1pPr>
          </a:lstStyle>
          <a:p>
            <a:r>
              <a:rPr lang="en-US" dirty="0"/>
              <a:t>Type Title Here</a:t>
            </a:r>
            <a:endParaRPr lang="el-GR" dirty="0"/>
          </a:p>
        </p:txBody>
      </p:sp>
      <p:sp>
        <p:nvSpPr>
          <p:cNvPr id="12" name="Subtitle 2">
            <a:extLst>
              <a:ext uri="{FF2B5EF4-FFF2-40B4-BE49-F238E27FC236}">
                <a16:creationId xmlns:a16="http://schemas.microsoft.com/office/drawing/2014/main" id="{83DB91EF-90BC-4748-A895-8969B1693AAF}"/>
              </a:ext>
            </a:extLst>
          </p:cNvPr>
          <p:cNvSpPr>
            <a:spLocks noGrp="1"/>
          </p:cNvSpPr>
          <p:nvPr>
            <p:ph type="subTitle" idx="1" hasCustomPrompt="1"/>
          </p:nvPr>
        </p:nvSpPr>
        <p:spPr>
          <a:xfrm>
            <a:off x="277358" y="633603"/>
            <a:ext cx="3708400" cy="283142"/>
          </a:xfrm>
          <a:prstGeom prst="rect">
            <a:avLst/>
          </a:prstGeom>
        </p:spPr>
        <p:txBody>
          <a:bodyPr lIns="0" rIns="0">
            <a:noAutofit/>
          </a:bodyPr>
          <a:lstStyle>
            <a:lvl1pPr marL="0" indent="0" algn="l">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l-GR" dirty="0"/>
          </a:p>
        </p:txBody>
      </p:sp>
      <p:sp>
        <p:nvSpPr>
          <p:cNvPr id="15" name="Slide Number Placeholder 3">
            <a:extLst>
              <a:ext uri="{FF2B5EF4-FFF2-40B4-BE49-F238E27FC236}">
                <a16:creationId xmlns:a16="http://schemas.microsoft.com/office/drawing/2014/main" id="{5AC83DA2-C727-07FD-14E1-CD474B24D0DB}"/>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525" y="6455556"/>
            <a:ext cx="1091358" cy="342119"/>
          </a:xfrm>
          <a:prstGeom prst="rect">
            <a:avLst/>
          </a:prstGeom>
        </p:spPr>
      </p:pic>
    </p:spTree>
    <p:extLst>
      <p:ext uri="{BB962C8B-B14F-4D97-AF65-F5344CB8AC3E}">
        <p14:creationId xmlns:p14="http://schemas.microsoft.com/office/powerpoint/2010/main" val="92907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E7C052-B0F3-4A13-B4D3-38B6D3A16DE7}"/>
              </a:ext>
            </a:extLst>
          </p:cNvPr>
          <p:cNvSpPr>
            <a:spLocks noGrp="1"/>
          </p:cNvSpPr>
          <p:nvPr>
            <p:ph type="title"/>
          </p:nvPr>
        </p:nvSpPr>
        <p:spPr>
          <a:xfrm>
            <a:off x="263525" y="365126"/>
            <a:ext cx="10515600" cy="537700"/>
          </a:xfrm>
          <a:prstGeom prst="rect">
            <a:avLst/>
          </a:prstGeom>
        </p:spPr>
        <p:txBody>
          <a:bodyPr vert="horz" lIns="0" tIns="0" rIns="72000" bIns="0" rtlCol="0" anchor="ctr">
            <a:noAutofit/>
          </a:bodyPr>
          <a:lstStyle/>
          <a:p>
            <a:r>
              <a:rPr lang="en-GB"/>
              <a:t>Click to edit Master title style</a:t>
            </a:r>
            <a:endParaRPr lang="el-GR" dirty="0"/>
          </a:p>
        </p:txBody>
      </p:sp>
      <p:sp>
        <p:nvSpPr>
          <p:cNvPr id="3" name="Text Placeholder 2">
            <a:extLst>
              <a:ext uri="{FF2B5EF4-FFF2-40B4-BE49-F238E27FC236}">
                <a16:creationId xmlns:a16="http://schemas.microsoft.com/office/drawing/2014/main" id="{90DD67E5-9938-4B04-A939-32221FF270C8}"/>
              </a:ext>
            </a:extLst>
          </p:cNvPr>
          <p:cNvSpPr>
            <a:spLocks noGrp="1"/>
          </p:cNvSpPr>
          <p:nvPr>
            <p:ph type="body" idx="1"/>
          </p:nvPr>
        </p:nvSpPr>
        <p:spPr>
          <a:xfrm>
            <a:off x="263525" y="1825625"/>
            <a:ext cx="10515600" cy="4351338"/>
          </a:xfrm>
          <a:prstGeom prst="rect">
            <a:avLst/>
          </a:prstGeom>
        </p:spPr>
        <p:txBody>
          <a:bodyPr vert="horz" lIns="0" tIns="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5B983A9C-394B-A8F3-12B9-6210B0AB4168}"/>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4259360179"/>
      </p:ext>
    </p:extLst>
  </p:cSld>
  <p:clrMap bg1="lt1" tx1="dk1" bg2="lt2" tx2="dk2" accent1="accent1" accent2="accent2" accent3="accent3" accent4="accent4" accent5="accent5" accent6="accent6" hlink="hlink" folHlink="folHlink"/>
  <p:sldLayoutIdLst>
    <p:sldLayoutId id="2147483671" r:id="rId1"/>
    <p:sldLayoutId id="2147483699" r:id="rId2"/>
    <p:sldLayoutId id="2147483676" r:id="rId3"/>
    <p:sldLayoutId id="2147483715" r:id="rId4"/>
    <p:sldLayoutId id="2147483713" r:id="rId5"/>
    <p:sldLayoutId id="2147483683" r:id="rId6"/>
    <p:sldLayoutId id="2147483700" r:id="rId7"/>
    <p:sldLayoutId id="2147483714" r:id="rId8"/>
    <p:sldLayoutId id="2147483679" r:id="rId9"/>
    <p:sldLayoutId id="2147483698" r:id="rId10"/>
    <p:sldLayoutId id="2147483680" r:id="rId11"/>
    <p:sldLayoutId id="2147483681" r:id="rId12"/>
    <p:sldLayoutId id="2147483729" r:id="rId13"/>
  </p:sldLayoutIdLst>
  <p:hf hdr="0" ftr="0" dt="0"/>
  <p:txStyles>
    <p:title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E7C052-B0F3-4A13-B4D3-38B6D3A16DE7}"/>
              </a:ext>
            </a:extLst>
          </p:cNvPr>
          <p:cNvSpPr>
            <a:spLocks noGrp="1"/>
          </p:cNvSpPr>
          <p:nvPr>
            <p:ph type="title"/>
          </p:nvPr>
        </p:nvSpPr>
        <p:spPr>
          <a:xfrm>
            <a:off x="263525" y="365126"/>
            <a:ext cx="10515600" cy="537700"/>
          </a:xfrm>
          <a:prstGeom prst="rect">
            <a:avLst/>
          </a:prstGeom>
        </p:spPr>
        <p:txBody>
          <a:bodyPr vert="horz" lIns="0" tIns="0" rIns="72000" bIns="0" rtlCol="0" anchor="ctr">
            <a:noAutofit/>
          </a:bodyPr>
          <a:lstStyle/>
          <a:p>
            <a:r>
              <a:rPr lang="en-GB"/>
              <a:t>Click to edit Master title style</a:t>
            </a:r>
            <a:endParaRPr lang="el-GR" dirty="0"/>
          </a:p>
        </p:txBody>
      </p:sp>
      <p:sp>
        <p:nvSpPr>
          <p:cNvPr id="3" name="Text Placeholder 2">
            <a:extLst>
              <a:ext uri="{FF2B5EF4-FFF2-40B4-BE49-F238E27FC236}">
                <a16:creationId xmlns:a16="http://schemas.microsoft.com/office/drawing/2014/main" id="{90DD67E5-9938-4B04-A939-32221FF270C8}"/>
              </a:ext>
            </a:extLst>
          </p:cNvPr>
          <p:cNvSpPr>
            <a:spLocks noGrp="1"/>
          </p:cNvSpPr>
          <p:nvPr>
            <p:ph type="body" idx="1"/>
          </p:nvPr>
        </p:nvSpPr>
        <p:spPr>
          <a:xfrm>
            <a:off x="263525" y="1825625"/>
            <a:ext cx="10515600" cy="4351338"/>
          </a:xfrm>
          <a:prstGeom prst="rect">
            <a:avLst/>
          </a:prstGeom>
        </p:spPr>
        <p:txBody>
          <a:bodyPr vert="horz" lIns="0" tIns="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3">
            <a:extLst>
              <a:ext uri="{FF2B5EF4-FFF2-40B4-BE49-F238E27FC236}">
                <a16:creationId xmlns:a16="http://schemas.microsoft.com/office/drawing/2014/main" id="{3607B556-2E03-1BF3-C05A-E5EC31141BBB}"/>
              </a:ext>
            </a:extLst>
          </p:cNvPr>
          <p:cNvSpPr>
            <a:spLocks noGrp="1"/>
          </p:cNvSpPr>
          <p:nvPr>
            <p:ph type="sldNum" sz="quarter" idx="4"/>
          </p:nvPr>
        </p:nvSpPr>
        <p:spPr>
          <a:xfrm>
            <a:off x="4724400" y="6356350"/>
            <a:ext cx="2743200" cy="365125"/>
          </a:xfrm>
          <a:prstGeom prst="rect">
            <a:avLst/>
          </a:prstGeom>
        </p:spPr>
        <p:txBody>
          <a:bodyPr anchor="ctr"/>
          <a:lstStyle>
            <a:lvl1pPr algn="ctr">
              <a:defRPr sz="1000">
                <a:solidFill>
                  <a:schemeClr val="tx1">
                    <a:lumMod val="65000"/>
                    <a:lumOff val="35000"/>
                  </a:schemeClr>
                </a:solidFill>
                <a:latin typeface="Segoe UI" panose="020B0502040204020203" pitchFamily="34" charset="0"/>
                <a:cs typeface="Segoe UI" panose="020B0502040204020203" pitchFamily="34" charset="0"/>
              </a:defRPr>
            </a:lvl1pPr>
          </a:lstStyle>
          <a:p>
            <a:fld id="{56D675D8-086B-4728-8EF3-A2AAB17D6CC4}" type="slidenum">
              <a:rPr lang="el-GR" smtClean="0"/>
              <a:pPr/>
              <a:t>‹Nr.›</a:t>
            </a:fld>
            <a:endParaRPr lang="el-GR" dirty="0"/>
          </a:p>
        </p:txBody>
      </p:sp>
    </p:spTree>
    <p:extLst>
      <p:ext uri="{BB962C8B-B14F-4D97-AF65-F5344CB8AC3E}">
        <p14:creationId xmlns:p14="http://schemas.microsoft.com/office/powerpoint/2010/main" val="4860581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ftr="0" dt="0"/>
  <p:txStyles>
    <p:title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emf"/><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1.svg"/><Relationship Id="rId7"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chart" Target="../charts/chart1.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9BC8704-FE66-6390-D48D-E98316C6403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712" r="7100"/>
          <a:stretch/>
        </p:blipFill>
        <p:spPr>
          <a:xfrm>
            <a:off x="7794171" y="409303"/>
            <a:ext cx="4153989" cy="4197531"/>
          </a:xfrm>
        </p:spPr>
      </p:pic>
      <p:sp>
        <p:nvSpPr>
          <p:cNvPr id="7" name="object 9">
            <a:extLst>
              <a:ext uri="{FF2B5EF4-FFF2-40B4-BE49-F238E27FC236}">
                <a16:creationId xmlns:a16="http://schemas.microsoft.com/office/drawing/2014/main" id="{E76CE0DD-EC13-0A9A-6BB3-E8C9BBAFA008}"/>
              </a:ext>
            </a:extLst>
          </p:cNvPr>
          <p:cNvSpPr txBox="1"/>
          <p:nvPr/>
        </p:nvSpPr>
        <p:spPr>
          <a:xfrm>
            <a:off x="-358840" y="1664247"/>
            <a:ext cx="8452114" cy="1687641"/>
          </a:xfrm>
          <a:prstGeom prst="rect">
            <a:avLst/>
          </a:prstGeom>
        </p:spPr>
        <p:txBody>
          <a:bodyPr vert="horz" wrap="square" lIns="0" tIns="12700" rIns="0" bIns="0" rtlCol="0">
            <a:spAutoFit/>
          </a:bodyPr>
          <a:lstStyle/>
          <a:p>
            <a:pPr marL="12700" algn="ctr">
              <a:lnSpc>
                <a:spcPct val="150000"/>
              </a:lnSpc>
              <a:spcBef>
                <a:spcPts val="100"/>
              </a:spcBef>
            </a:pPr>
            <a:r>
              <a:rPr lang="de-DE" sz="3600" b="1" spc="-25" dirty="0">
                <a:solidFill>
                  <a:srgbClr val="212A5B"/>
                </a:solidFill>
                <a:latin typeface="Segoe UI"/>
                <a:cs typeface="Segoe UI"/>
              </a:rPr>
              <a:t>Hauptversammlung 2024 </a:t>
            </a:r>
          </a:p>
          <a:p>
            <a:pPr marL="12700" algn="ctr">
              <a:lnSpc>
                <a:spcPct val="150000"/>
              </a:lnSpc>
              <a:spcBef>
                <a:spcPts val="100"/>
              </a:spcBef>
            </a:pPr>
            <a:r>
              <a:rPr lang="de-DE" sz="3600" b="1" spc="-25" dirty="0">
                <a:solidFill>
                  <a:srgbClr val="212A5B"/>
                </a:solidFill>
                <a:latin typeface="Segoe UI"/>
                <a:cs typeface="Segoe UI"/>
              </a:rPr>
              <a:t>AUSTRIACARD HOLDINGS AG</a:t>
            </a:r>
            <a:endParaRPr sz="3600" dirty="0">
              <a:latin typeface="Segoe UI"/>
              <a:cs typeface="Segoe UI"/>
            </a:endParaRPr>
          </a:p>
        </p:txBody>
      </p:sp>
      <p:sp>
        <p:nvSpPr>
          <p:cNvPr id="2" name="TextBox 1">
            <a:extLst>
              <a:ext uri="{FF2B5EF4-FFF2-40B4-BE49-F238E27FC236}">
                <a16:creationId xmlns:a16="http://schemas.microsoft.com/office/drawing/2014/main" id="{3F402E6C-BA57-790E-31C4-E515C857688B}"/>
              </a:ext>
            </a:extLst>
          </p:cNvPr>
          <p:cNvSpPr txBox="1"/>
          <p:nvPr/>
        </p:nvSpPr>
        <p:spPr>
          <a:xfrm>
            <a:off x="7409099" y="6090927"/>
            <a:ext cx="2165978" cy="369332"/>
          </a:xfrm>
          <a:prstGeom prst="rect">
            <a:avLst/>
          </a:prstGeom>
          <a:noFill/>
        </p:spPr>
        <p:txBody>
          <a:bodyPr wrap="none" rtlCol="0">
            <a:spAutoFit/>
          </a:bodyPr>
          <a:lstStyle/>
          <a:p>
            <a:r>
              <a:rPr lang="en-US" b="1" dirty="0">
                <a:solidFill>
                  <a:srgbClr val="202B5C"/>
                </a:solidFill>
                <a:latin typeface="Segoe UI" panose="020B0502040204020203" pitchFamily="34" charset="0"/>
                <a:cs typeface="Segoe UI" panose="020B0502040204020203" pitchFamily="34" charset="0"/>
              </a:rPr>
              <a:t>Wien, 9. </a:t>
            </a:r>
            <a:r>
              <a:rPr lang="en-US" b="1" dirty="0" err="1">
                <a:solidFill>
                  <a:srgbClr val="202B5C"/>
                </a:solidFill>
                <a:latin typeface="Segoe UI" panose="020B0502040204020203" pitchFamily="34" charset="0"/>
                <a:cs typeface="Segoe UI" panose="020B0502040204020203" pitchFamily="34" charset="0"/>
              </a:rPr>
              <a:t>Juli</a:t>
            </a:r>
            <a:r>
              <a:rPr lang="en-US" b="1" dirty="0">
                <a:solidFill>
                  <a:srgbClr val="202B5C"/>
                </a:solidFill>
                <a:latin typeface="Segoe UI" panose="020B0502040204020203" pitchFamily="34" charset="0"/>
                <a:cs typeface="Segoe UI" panose="020B0502040204020203" pitchFamily="34" charset="0"/>
              </a:rPr>
              <a:t> 2024</a:t>
            </a:r>
            <a:endParaRPr lang="el-GR" b="1" dirty="0">
              <a:solidFill>
                <a:srgbClr val="202B5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3831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3FE76393-F828-C45E-14AE-52AD32D5F0D0}"/>
              </a:ext>
            </a:extLst>
          </p:cNvPr>
          <p:cNvSpPr/>
          <p:nvPr/>
        </p:nvSpPr>
        <p:spPr>
          <a:xfrm>
            <a:off x="4440255" y="1412546"/>
            <a:ext cx="3156857" cy="456869"/>
          </a:xfrm>
          <a:prstGeom prst="rect">
            <a:avLst/>
          </a:prstGeom>
          <a:solidFill>
            <a:srgbClr val="2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Secure Chip &amp; Payment Solutions</a:t>
            </a:r>
          </a:p>
        </p:txBody>
      </p:sp>
      <p:sp>
        <p:nvSpPr>
          <p:cNvPr id="59" name="Rectangle 58">
            <a:extLst>
              <a:ext uri="{FF2B5EF4-FFF2-40B4-BE49-F238E27FC236}">
                <a16:creationId xmlns:a16="http://schemas.microsoft.com/office/drawing/2014/main" id="{F629B317-0562-9316-EC91-C2FA30B3535B}"/>
              </a:ext>
            </a:extLst>
          </p:cNvPr>
          <p:cNvSpPr/>
          <p:nvPr/>
        </p:nvSpPr>
        <p:spPr>
          <a:xfrm>
            <a:off x="263003" y="1412546"/>
            <a:ext cx="3156857" cy="456869"/>
          </a:xfrm>
          <a:prstGeom prst="rect">
            <a:avLst/>
          </a:prstGeom>
          <a:solidFill>
            <a:srgbClr val="2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Digital Transformation Technologies</a:t>
            </a:r>
          </a:p>
        </p:txBody>
      </p:sp>
      <p:sp>
        <p:nvSpPr>
          <p:cNvPr id="60" name="Title 2">
            <a:extLst>
              <a:ext uri="{FF2B5EF4-FFF2-40B4-BE49-F238E27FC236}">
                <a16:creationId xmlns:a16="http://schemas.microsoft.com/office/drawing/2014/main" id="{86B8E9CC-6A5D-1473-C892-08341AE6650F}"/>
              </a:ext>
            </a:extLst>
          </p:cNvPr>
          <p:cNvSpPr txBox="1">
            <a:spLocks/>
          </p:cNvSpPr>
          <p:nvPr/>
        </p:nvSpPr>
        <p:spPr>
          <a:xfrm>
            <a:off x="572633" y="308537"/>
            <a:ext cx="11523909" cy="462968"/>
          </a:xfrm>
          <a:prstGeom prst="rect">
            <a:avLst/>
          </a:prstGeom>
        </p:spPr>
        <p:txBody>
          <a:bodyPr>
            <a:normAutofit fontScale="47500" lnSpcReduction="20000"/>
          </a:bodyPr>
          <a:lstStyle>
            <a:lvl1pPr algn="l" defTabSz="914400" rtl="0" eaLnBrk="1" latinLnBrk="0" hangingPunct="1">
              <a:lnSpc>
                <a:spcPct val="90000"/>
              </a:lnSpc>
              <a:spcBef>
                <a:spcPct val="0"/>
              </a:spcBef>
              <a:buNone/>
              <a:defRPr sz="3200" b="1" kern="1200">
                <a:solidFill>
                  <a:srgbClr val="202B5C"/>
                </a:solidFill>
                <a:latin typeface="Segoe UI" panose="020B0502040204020203" pitchFamily="34" charset="0"/>
                <a:ea typeface="+mj-ea"/>
                <a:cs typeface="Segoe UI" panose="020B0502040204020203" pitchFamily="34" charset="0"/>
              </a:defRPr>
            </a:lvl1pPr>
          </a:lstStyle>
          <a:p>
            <a:r>
              <a:rPr lang="en-US" dirty="0"/>
              <a:t>Our solutions portfolio: Digitalization, Secure Chip &amp; Payment Solutions, Document Lifecycle Management</a:t>
            </a:r>
          </a:p>
          <a:p>
            <a:endParaRPr lang="en-US" dirty="0">
              <a:solidFill>
                <a:schemeClr val="tx1">
                  <a:lumMod val="65000"/>
                  <a:lumOff val="35000"/>
                </a:schemeClr>
              </a:solidFill>
            </a:endParaRPr>
          </a:p>
        </p:txBody>
      </p:sp>
      <p:grpSp>
        <p:nvGrpSpPr>
          <p:cNvPr id="61" name="Group 60">
            <a:extLst>
              <a:ext uri="{FF2B5EF4-FFF2-40B4-BE49-F238E27FC236}">
                <a16:creationId xmlns:a16="http://schemas.microsoft.com/office/drawing/2014/main" id="{0918E62E-614E-A293-FA85-E5C4CE041D8F}"/>
              </a:ext>
            </a:extLst>
          </p:cNvPr>
          <p:cNvGrpSpPr/>
          <p:nvPr/>
        </p:nvGrpSpPr>
        <p:grpSpPr>
          <a:xfrm>
            <a:off x="658745" y="5343414"/>
            <a:ext cx="2540156" cy="841183"/>
            <a:chOff x="548563" y="2085821"/>
            <a:chExt cx="2540156" cy="841183"/>
          </a:xfrm>
        </p:grpSpPr>
        <p:sp>
          <p:nvSpPr>
            <p:cNvPr id="62" name="object 31">
              <a:extLst>
                <a:ext uri="{FF2B5EF4-FFF2-40B4-BE49-F238E27FC236}">
                  <a16:creationId xmlns:a16="http://schemas.microsoft.com/office/drawing/2014/main" id="{9B7F862F-33C6-4522-98F1-EF67AC6A2F10}"/>
                </a:ext>
              </a:extLst>
            </p:cNvPr>
            <p:cNvSpPr txBox="1"/>
            <p:nvPr/>
          </p:nvSpPr>
          <p:spPr>
            <a:xfrm>
              <a:off x="1565718" y="2381493"/>
              <a:ext cx="1523001" cy="338504"/>
            </a:xfrm>
            <a:prstGeom prst="rect">
              <a:avLst/>
            </a:prstGeom>
          </p:spPr>
          <p:txBody>
            <a:bodyPr vert="horz" wrap="square" lIns="0" tIns="7316" rIns="0" bIns="0" rtlCol="0">
              <a:spAutoFit/>
            </a:bodyPr>
            <a:lstStyle/>
            <a:p>
              <a:pPr marL="7701" marR="3081">
                <a:lnSpc>
                  <a:spcPct val="101000"/>
                </a:lnSpc>
                <a:spcBef>
                  <a:spcPts val="58"/>
                </a:spcBef>
              </a:pPr>
              <a:r>
                <a:rPr lang="en-US" sz="1100" b="1" spc="-36" dirty="0">
                  <a:latin typeface="Segoe UI" panose="020B0502040204020203" pitchFamily="34" charset="0"/>
                  <a:cs typeface="Segoe UI" panose="020B0502040204020203" pitchFamily="34" charset="0"/>
                </a:rPr>
                <a:t>Trusted services &amp; Process Automations</a:t>
              </a:r>
            </a:p>
          </p:txBody>
        </p:sp>
        <p:sp>
          <p:nvSpPr>
            <p:cNvPr id="63" name="object 16">
              <a:extLst>
                <a:ext uri="{FF2B5EF4-FFF2-40B4-BE49-F238E27FC236}">
                  <a16:creationId xmlns:a16="http://schemas.microsoft.com/office/drawing/2014/main" id="{155546D2-C9AB-4DEF-8873-09129E830900}"/>
                </a:ext>
              </a:extLst>
            </p:cNvPr>
            <p:cNvSpPr/>
            <p:nvPr/>
          </p:nvSpPr>
          <p:spPr>
            <a:xfrm>
              <a:off x="548563" y="2085821"/>
              <a:ext cx="855802" cy="841183"/>
            </a:xfrm>
            <a:custGeom>
              <a:avLst/>
              <a:gdLst/>
              <a:ahLst/>
              <a:cxnLst/>
              <a:rect l="l" t="t" r="r" b="b"/>
              <a:pathLst>
                <a:path w="2005329"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00B0F0"/>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64" name="Picture 63">
              <a:extLst>
                <a:ext uri="{FF2B5EF4-FFF2-40B4-BE49-F238E27FC236}">
                  <a16:creationId xmlns:a16="http://schemas.microsoft.com/office/drawing/2014/main" id="{28824941-1144-407C-BCFA-5D80D1CB1087}"/>
                </a:ext>
              </a:extLst>
            </p:cNvPr>
            <p:cNvPicPr>
              <a:picLocks noChangeAspect="1"/>
            </p:cNvPicPr>
            <p:nvPr/>
          </p:nvPicPr>
          <p:blipFill>
            <a:blip r:embed="rId2">
              <a:duotone>
                <a:srgbClr val="1F497D">
                  <a:shade val="45000"/>
                  <a:satMod val="135000"/>
                </a:srgbClr>
                <a:prstClr val="white"/>
              </a:duotone>
              <a:extLst>
                <a:ext uri="{28A0092B-C50C-407E-A947-70E740481C1C}">
                  <a14:useLocalDpi xmlns:a14="http://schemas.microsoft.com/office/drawing/2010/main"/>
                </a:ext>
              </a:extLst>
            </a:blip>
            <a:stretch>
              <a:fillRect/>
            </a:stretch>
          </p:blipFill>
          <p:spPr>
            <a:xfrm>
              <a:off x="756710" y="2290412"/>
              <a:ext cx="439508" cy="432000"/>
            </a:xfrm>
            <a:prstGeom prst="rect">
              <a:avLst/>
            </a:prstGeom>
            <a:ln>
              <a:noFill/>
            </a:ln>
          </p:spPr>
        </p:pic>
      </p:grpSp>
      <p:grpSp>
        <p:nvGrpSpPr>
          <p:cNvPr id="65" name="Group 64">
            <a:extLst>
              <a:ext uri="{FF2B5EF4-FFF2-40B4-BE49-F238E27FC236}">
                <a16:creationId xmlns:a16="http://schemas.microsoft.com/office/drawing/2014/main" id="{E80333A1-BCC2-E1FD-920A-E26360CE5040}"/>
              </a:ext>
            </a:extLst>
          </p:cNvPr>
          <p:cNvGrpSpPr/>
          <p:nvPr/>
        </p:nvGrpSpPr>
        <p:grpSpPr>
          <a:xfrm>
            <a:off x="677025" y="3144725"/>
            <a:ext cx="2521876" cy="841183"/>
            <a:chOff x="565636" y="4097493"/>
            <a:chExt cx="2521876" cy="841183"/>
          </a:xfrm>
        </p:grpSpPr>
        <p:sp>
          <p:nvSpPr>
            <p:cNvPr id="66" name="object 34">
              <a:extLst>
                <a:ext uri="{FF2B5EF4-FFF2-40B4-BE49-F238E27FC236}">
                  <a16:creationId xmlns:a16="http://schemas.microsoft.com/office/drawing/2014/main" id="{2C048783-D732-48EA-8905-626799DD815A}"/>
                </a:ext>
              </a:extLst>
            </p:cNvPr>
            <p:cNvSpPr txBox="1"/>
            <p:nvPr/>
          </p:nvSpPr>
          <p:spPr>
            <a:xfrm>
              <a:off x="1565718" y="4338055"/>
              <a:ext cx="1521794" cy="381464"/>
            </a:xfrm>
            <a:prstGeom prst="rect">
              <a:avLst/>
            </a:prstGeom>
          </p:spPr>
          <p:txBody>
            <a:bodyPr vert="horz" wrap="square" lIns="0" tIns="7316" rIns="0" bIns="0" rtlCol="0">
              <a:spAutoFit/>
            </a:bodyPr>
            <a:lstStyle/>
            <a:p>
              <a:pPr marL="7701" marR="3081">
                <a:lnSpc>
                  <a:spcPct val="101000"/>
                </a:lnSpc>
                <a:spcBef>
                  <a:spcPts val="58"/>
                </a:spcBef>
              </a:pPr>
              <a:r>
                <a:rPr lang="en-US" sz="1200" b="1" spc="-45" dirty="0" err="1">
                  <a:latin typeface="Segoe UI" panose="020B0502040204020203" pitchFamily="34" charset="0"/>
                  <a:cs typeface="Segoe UI" panose="020B0502040204020203" pitchFamily="34" charset="0"/>
                </a:rPr>
                <a:t>DoB</a:t>
              </a:r>
              <a:r>
                <a:rPr lang="en-US" sz="1200" b="1" spc="-45" dirty="0">
                  <a:latin typeface="Segoe UI" panose="020B0502040204020203" pitchFamily="34" charset="0"/>
                  <a:cs typeface="Segoe UI" panose="020B0502040204020203" pitchFamily="34" charset="0"/>
                </a:rPr>
                <a:t>/KYC/KYB &amp;</a:t>
              </a:r>
            </a:p>
            <a:p>
              <a:pPr marL="7701" marR="3081">
                <a:lnSpc>
                  <a:spcPct val="101000"/>
                </a:lnSpc>
                <a:spcBef>
                  <a:spcPts val="58"/>
                </a:spcBef>
              </a:pPr>
              <a:r>
                <a:rPr lang="en-US" sz="1200" b="1" spc="-45" dirty="0">
                  <a:latin typeface="Segoe UI" panose="020B0502040204020203" pitchFamily="34" charset="0"/>
                  <a:cs typeface="Segoe UI" panose="020B0502040204020203" pitchFamily="34" charset="0"/>
                </a:rPr>
                <a:t>Virtual Assistants</a:t>
              </a:r>
            </a:p>
          </p:txBody>
        </p:sp>
        <p:sp>
          <p:nvSpPr>
            <p:cNvPr id="67" name="object 22">
              <a:extLst>
                <a:ext uri="{FF2B5EF4-FFF2-40B4-BE49-F238E27FC236}">
                  <a16:creationId xmlns:a16="http://schemas.microsoft.com/office/drawing/2014/main" id="{4879EFAF-A7F1-408B-A454-C2D22BE81B49}"/>
                </a:ext>
              </a:extLst>
            </p:cNvPr>
            <p:cNvSpPr/>
            <p:nvPr/>
          </p:nvSpPr>
          <p:spPr>
            <a:xfrm>
              <a:off x="565636" y="4097493"/>
              <a:ext cx="855802" cy="841183"/>
            </a:xfrm>
            <a:custGeom>
              <a:avLst/>
              <a:gdLst/>
              <a:ahLst/>
              <a:cxnLst/>
              <a:rect l="l" t="t" r="r" b="b"/>
              <a:pathLst>
                <a:path w="2005330"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00B0F0"/>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68" name="Picture 67">
              <a:extLst>
                <a:ext uri="{FF2B5EF4-FFF2-40B4-BE49-F238E27FC236}">
                  <a16:creationId xmlns:a16="http://schemas.microsoft.com/office/drawing/2014/main" id="{5526D7E5-2ABF-4432-87D3-92112D34C0AE}"/>
                </a:ext>
              </a:extLst>
            </p:cNvPr>
            <p:cNvPicPr>
              <a:picLocks noChangeAspect="1"/>
            </p:cNvPicPr>
            <p:nvPr/>
          </p:nvPicPr>
          <p:blipFill>
            <a:blip r:embed="rId3" cstate="print">
              <a:duotone>
                <a:srgbClr val="1F497D">
                  <a:shade val="45000"/>
                  <a:satMod val="135000"/>
                </a:srgbClr>
                <a:prstClr val="white"/>
              </a:duotone>
              <a:extLst>
                <a:ext uri="{28A0092B-C50C-407E-A947-70E740481C1C}">
                  <a14:useLocalDpi xmlns:a14="http://schemas.microsoft.com/office/drawing/2010/main"/>
                </a:ext>
              </a:extLst>
            </a:blip>
            <a:stretch>
              <a:fillRect/>
            </a:stretch>
          </p:blipFill>
          <p:spPr>
            <a:xfrm>
              <a:off x="792096" y="4320084"/>
              <a:ext cx="402882" cy="396000"/>
            </a:xfrm>
            <a:prstGeom prst="rect">
              <a:avLst/>
            </a:prstGeom>
            <a:ln>
              <a:noFill/>
            </a:ln>
          </p:spPr>
        </p:pic>
      </p:grpSp>
      <p:grpSp>
        <p:nvGrpSpPr>
          <p:cNvPr id="69" name="Group 68">
            <a:extLst>
              <a:ext uri="{FF2B5EF4-FFF2-40B4-BE49-F238E27FC236}">
                <a16:creationId xmlns:a16="http://schemas.microsoft.com/office/drawing/2014/main" id="{5B61359A-B9D2-4B58-1CE0-19EF40DAEDB3}"/>
              </a:ext>
            </a:extLst>
          </p:cNvPr>
          <p:cNvGrpSpPr/>
          <p:nvPr/>
        </p:nvGrpSpPr>
        <p:grpSpPr>
          <a:xfrm>
            <a:off x="692716" y="2026356"/>
            <a:ext cx="2616347" cy="841183"/>
            <a:chOff x="548563" y="3091657"/>
            <a:chExt cx="2616347" cy="841183"/>
          </a:xfrm>
        </p:grpSpPr>
        <p:sp>
          <p:nvSpPr>
            <p:cNvPr id="70" name="object 7">
              <a:extLst>
                <a:ext uri="{FF2B5EF4-FFF2-40B4-BE49-F238E27FC236}">
                  <a16:creationId xmlns:a16="http://schemas.microsoft.com/office/drawing/2014/main" id="{F8E778F5-A8AD-4EB0-874D-1E273E21F5FC}"/>
                </a:ext>
              </a:extLst>
            </p:cNvPr>
            <p:cNvSpPr/>
            <p:nvPr/>
          </p:nvSpPr>
          <p:spPr>
            <a:xfrm>
              <a:off x="548563" y="3091657"/>
              <a:ext cx="855802" cy="841183"/>
            </a:xfrm>
            <a:custGeom>
              <a:avLst/>
              <a:gdLst/>
              <a:ahLst/>
              <a:cxnLst/>
              <a:rect l="l" t="t" r="r" b="b"/>
              <a:pathLst>
                <a:path w="2005329"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00B0F0"/>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sp>
          <p:nvSpPr>
            <p:cNvPr id="71" name="object 32">
              <a:extLst>
                <a:ext uri="{FF2B5EF4-FFF2-40B4-BE49-F238E27FC236}">
                  <a16:creationId xmlns:a16="http://schemas.microsoft.com/office/drawing/2014/main" id="{2EAE2E82-A7B7-41B0-8250-24337617F18F}"/>
                </a:ext>
              </a:extLst>
            </p:cNvPr>
            <p:cNvSpPr txBox="1"/>
            <p:nvPr/>
          </p:nvSpPr>
          <p:spPr>
            <a:xfrm>
              <a:off x="1565718" y="3342996"/>
              <a:ext cx="1599192" cy="381464"/>
            </a:xfrm>
            <a:prstGeom prst="rect">
              <a:avLst/>
            </a:prstGeom>
          </p:spPr>
          <p:txBody>
            <a:bodyPr vert="horz" wrap="square" lIns="0" tIns="7316" rIns="0" bIns="0" rtlCol="0">
              <a:spAutoFit/>
            </a:bodyPr>
            <a:lstStyle/>
            <a:p>
              <a:pPr marL="7701" marR="3081">
                <a:lnSpc>
                  <a:spcPct val="101000"/>
                </a:lnSpc>
                <a:spcBef>
                  <a:spcPts val="58"/>
                </a:spcBef>
              </a:pPr>
              <a:r>
                <a:rPr lang="en-US" sz="1200" b="1" spc="-42" dirty="0">
                  <a:latin typeface="Segoe UI" panose="020B0502040204020203" pitchFamily="34" charset="0"/>
                  <a:cs typeface="Segoe UI" panose="020B0502040204020203" pitchFamily="34" charset="0"/>
                </a:rPr>
                <a:t>Digitalization &amp; </a:t>
              </a:r>
            </a:p>
            <a:p>
              <a:pPr marL="7701" marR="3081">
                <a:lnSpc>
                  <a:spcPct val="101000"/>
                </a:lnSpc>
                <a:spcBef>
                  <a:spcPts val="58"/>
                </a:spcBef>
              </a:pPr>
              <a:r>
                <a:rPr lang="en-US" sz="1200" b="1" spc="-42" dirty="0">
                  <a:latin typeface="Segoe UI" panose="020B0502040204020203" pitchFamily="34" charset="0"/>
                  <a:cs typeface="Segoe UI" panose="020B0502040204020203" pitchFamily="34" charset="0"/>
                </a:rPr>
                <a:t>e-archiving</a:t>
              </a:r>
            </a:p>
          </p:txBody>
        </p:sp>
        <p:pic>
          <p:nvPicPr>
            <p:cNvPr id="72" name="Picture 71">
              <a:extLst>
                <a:ext uri="{FF2B5EF4-FFF2-40B4-BE49-F238E27FC236}">
                  <a16:creationId xmlns:a16="http://schemas.microsoft.com/office/drawing/2014/main" id="{08F83EFA-4207-4C9E-9192-48359F52A7E2}"/>
                </a:ext>
              </a:extLst>
            </p:cNvPr>
            <p:cNvPicPr>
              <a:picLocks noChangeAspect="1"/>
            </p:cNvPicPr>
            <p:nvPr/>
          </p:nvPicPr>
          <p:blipFill>
            <a:blip r:embed="rId4" cstate="print">
              <a:duotone>
                <a:srgbClr val="1F497D">
                  <a:shade val="45000"/>
                  <a:satMod val="135000"/>
                </a:srgbClr>
                <a:prstClr val="white"/>
              </a:duotone>
              <a:extLst>
                <a:ext uri="{28A0092B-C50C-407E-A947-70E740481C1C}">
                  <a14:useLocalDpi xmlns:a14="http://schemas.microsoft.com/office/drawing/2010/main"/>
                </a:ext>
              </a:extLst>
            </a:blip>
            <a:stretch>
              <a:fillRect/>
            </a:stretch>
          </p:blipFill>
          <p:spPr>
            <a:xfrm>
              <a:off x="777763" y="3314248"/>
              <a:ext cx="397403" cy="396000"/>
            </a:xfrm>
            <a:prstGeom prst="rect">
              <a:avLst/>
            </a:prstGeom>
          </p:spPr>
        </p:pic>
      </p:grpSp>
      <p:grpSp>
        <p:nvGrpSpPr>
          <p:cNvPr id="73" name="Group 72">
            <a:extLst>
              <a:ext uri="{FF2B5EF4-FFF2-40B4-BE49-F238E27FC236}">
                <a16:creationId xmlns:a16="http://schemas.microsoft.com/office/drawing/2014/main" id="{92AD4F1A-62CC-8380-33EE-AFBC349A2555}"/>
              </a:ext>
            </a:extLst>
          </p:cNvPr>
          <p:cNvGrpSpPr/>
          <p:nvPr/>
        </p:nvGrpSpPr>
        <p:grpSpPr>
          <a:xfrm>
            <a:off x="677025" y="4263094"/>
            <a:ext cx="2543967" cy="841183"/>
            <a:chOff x="556991" y="5103329"/>
            <a:chExt cx="2543967" cy="841183"/>
          </a:xfrm>
        </p:grpSpPr>
        <p:sp>
          <p:nvSpPr>
            <p:cNvPr id="74" name="object 30">
              <a:extLst>
                <a:ext uri="{FF2B5EF4-FFF2-40B4-BE49-F238E27FC236}">
                  <a16:creationId xmlns:a16="http://schemas.microsoft.com/office/drawing/2014/main" id="{6FB598A3-EF29-4AE8-B506-55ABAEF93164}"/>
                </a:ext>
              </a:extLst>
            </p:cNvPr>
            <p:cNvSpPr txBox="1"/>
            <p:nvPr/>
          </p:nvSpPr>
          <p:spPr>
            <a:xfrm>
              <a:off x="1579164" y="5444975"/>
              <a:ext cx="1521794" cy="338504"/>
            </a:xfrm>
            <a:prstGeom prst="rect">
              <a:avLst/>
            </a:prstGeom>
          </p:spPr>
          <p:txBody>
            <a:bodyPr vert="horz" wrap="square" lIns="0" tIns="7316" rIns="0" bIns="0" rtlCol="0">
              <a:spAutoFit/>
            </a:bodyPr>
            <a:lstStyle/>
            <a:p>
              <a:pPr marL="7701" marR="3081">
                <a:lnSpc>
                  <a:spcPct val="101000"/>
                </a:lnSpc>
                <a:spcBef>
                  <a:spcPts val="58"/>
                </a:spcBef>
              </a:pPr>
              <a:r>
                <a:rPr lang="en-US" sz="1100" b="1" spc="-45" dirty="0">
                  <a:latin typeface="Segoe UI" panose="020B0502040204020203" pitchFamily="34" charset="0"/>
                  <a:cs typeface="Segoe UI" panose="020B0502040204020203" pitchFamily="34" charset="0"/>
                </a:rPr>
                <a:t>Artificial Intelligence &amp; </a:t>
              </a:r>
              <a:r>
                <a:rPr lang="en-US" sz="1100" b="1" spc="-91" dirty="0">
                  <a:latin typeface="Segoe UI" panose="020B0502040204020203" pitchFamily="34" charset="0"/>
                  <a:cs typeface="Segoe UI" panose="020B0502040204020203" pitchFamily="34" charset="0"/>
                </a:rPr>
                <a:t>Data Analytics</a:t>
              </a:r>
              <a:endParaRPr sz="1100" b="1" spc="-91" dirty="0">
                <a:latin typeface="Segoe UI" panose="020B0502040204020203" pitchFamily="34" charset="0"/>
                <a:cs typeface="Segoe UI" panose="020B0502040204020203" pitchFamily="34" charset="0"/>
              </a:endParaRPr>
            </a:p>
          </p:txBody>
        </p:sp>
        <p:sp>
          <p:nvSpPr>
            <p:cNvPr id="75" name="object 26">
              <a:extLst>
                <a:ext uri="{FF2B5EF4-FFF2-40B4-BE49-F238E27FC236}">
                  <a16:creationId xmlns:a16="http://schemas.microsoft.com/office/drawing/2014/main" id="{D72E590E-BCD6-4E57-AA0C-7F5BE6493168}"/>
                </a:ext>
              </a:extLst>
            </p:cNvPr>
            <p:cNvSpPr/>
            <p:nvPr/>
          </p:nvSpPr>
          <p:spPr>
            <a:xfrm>
              <a:off x="556991" y="5103329"/>
              <a:ext cx="855802" cy="841183"/>
            </a:xfrm>
            <a:custGeom>
              <a:avLst/>
              <a:gdLst/>
              <a:ahLst/>
              <a:cxnLst/>
              <a:rect l="l" t="t" r="r" b="b"/>
              <a:pathLst>
                <a:path w="2005330"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00B0F0"/>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grpSp>
      <p:grpSp>
        <p:nvGrpSpPr>
          <p:cNvPr id="76" name="Group 75">
            <a:extLst>
              <a:ext uri="{FF2B5EF4-FFF2-40B4-BE49-F238E27FC236}">
                <a16:creationId xmlns:a16="http://schemas.microsoft.com/office/drawing/2014/main" id="{1F35B6BD-39D0-905A-1636-F0769123CB4B}"/>
              </a:ext>
            </a:extLst>
          </p:cNvPr>
          <p:cNvGrpSpPr/>
          <p:nvPr/>
        </p:nvGrpSpPr>
        <p:grpSpPr>
          <a:xfrm>
            <a:off x="8815129" y="2082458"/>
            <a:ext cx="2666780" cy="841183"/>
            <a:chOff x="8833053" y="2174862"/>
            <a:chExt cx="2666780" cy="841183"/>
          </a:xfrm>
        </p:grpSpPr>
        <p:sp>
          <p:nvSpPr>
            <p:cNvPr id="77" name="object 31">
              <a:extLst>
                <a:ext uri="{FF2B5EF4-FFF2-40B4-BE49-F238E27FC236}">
                  <a16:creationId xmlns:a16="http://schemas.microsoft.com/office/drawing/2014/main" id="{6FFEE197-0FB8-4344-B311-E5A1395026CA}"/>
                </a:ext>
              </a:extLst>
            </p:cNvPr>
            <p:cNvSpPr txBox="1"/>
            <p:nvPr/>
          </p:nvSpPr>
          <p:spPr>
            <a:xfrm>
              <a:off x="9900913" y="2470533"/>
              <a:ext cx="1598920" cy="167559"/>
            </a:xfrm>
            <a:prstGeom prst="rect">
              <a:avLst/>
            </a:prstGeom>
          </p:spPr>
          <p:txBody>
            <a:bodyPr vert="horz" wrap="square" lIns="0" tIns="7316" rIns="0" bIns="0" rtlCol="0">
              <a:spAutoFit/>
            </a:bodyPr>
            <a:lstStyle/>
            <a:p>
              <a:pPr marL="7701" marR="3081">
                <a:lnSpc>
                  <a:spcPct val="101000"/>
                </a:lnSpc>
                <a:spcBef>
                  <a:spcPts val="58"/>
                </a:spcBef>
              </a:pPr>
              <a:r>
                <a:rPr lang="en-US" sz="1100" b="1" spc="-36" dirty="0">
                  <a:latin typeface="Segoe UI" panose="020B0502040204020203" pitchFamily="34" charset="0"/>
                  <a:cs typeface="Segoe UI" panose="020B0502040204020203" pitchFamily="34" charset="0"/>
                </a:rPr>
                <a:t>Digital Printing</a:t>
              </a:r>
            </a:p>
          </p:txBody>
        </p:sp>
        <p:sp>
          <p:nvSpPr>
            <p:cNvPr id="78" name="object 16">
              <a:extLst>
                <a:ext uri="{FF2B5EF4-FFF2-40B4-BE49-F238E27FC236}">
                  <a16:creationId xmlns:a16="http://schemas.microsoft.com/office/drawing/2014/main" id="{CB585941-F72F-413A-BD28-C868FC1F8644}"/>
                </a:ext>
              </a:extLst>
            </p:cNvPr>
            <p:cNvSpPr/>
            <p:nvPr/>
          </p:nvSpPr>
          <p:spPr>
            <a:xfrm>
              <a:off x="8833053" y="2174862"/>
              <a:ext cx="898463" cy="841183"/>
            </a:xfrm>
            <a:custGeom>
              <a:avLst/>
              <a:gdLst/>
              <a:ahLst/>
              <a:cxnLst/>
              <a:rect l="l" t="t" r="r" b="b"/>
              <a:pathLst>
                <a:path w="2005329"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1BCBE3"/>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79" name="Picture 78">
              <a:extLst>
                <a:ext uri="{FF2B5EF4-FFF2-40B4-BE49-F238E27FC236}">
                  <a16:creationId xmlns:a16="http://schemas.microsoft.com/office/drawing/2014/main" id="{A082DE98-90BB-42CC-8B49-E7B5198EF5AB}"/>
                </a:ext>
              </a:extLst>
            </p:cNvPr>
            <p:cNvPicPr>
              <a:picLocks noChangeAspect="1"/>
            </p:cNvPicPr>
            <p:nvPr/>
          </p:nvPicPr>
          <p:blipFill>
            <a:blip r:embed="rId5" cstate="print">
              <a:duotone>
                <a:srgbClr val="1F497D">
                  <a:shade val="45000"/>
                  <a:satMod val="135000"/>
                </a:srgbClr>
                <a:prstClr val="white"/>
              </a:duotone>
              <a:extLst>
                <a:ext uri="{28A0092B-C50C-407E-A947-70E740481C1C}">
                  <a14:useLocalDpi xmlns:a14="http://schemas.microsoft.com/office/drawing/2010/main"/>
                </a:ext>
              </a:extLst>
            </a:blip>
            <a:stretch>
              <a:fillRect/>
            </a:stretch>
          </p:blipFill>
          <p:spPr>
            <a:xfrm>
              <a:off x="9084284" y="2397453"/>
              <a:ext cx="396000" cy="396000"/>
            </a:xfrm>
            <a:prstGeom prst="rect">
              <a:avLst/>
            </a:prstGeom>
          </p:spPr>
        </p:pic>
      </p:grpSp>
      <p:grpSp>
        <p:nvGrpSpPr>
          <p:cNvPr id="80" name="Group 79">
            <a:extLst>
              <a:ext uri="{FF2B5EF4-FFF2-40B4-BE49-F238E27FC236}">
                <a16:creationId xmlns:a16="http://schemas.microsoft.com/office/drawing/2014/main" id="{73C455A8-4250-145A-82B5-56383FB9E891}"/>
              </a:ext>
            </a:extLst>
          </p:cNvPr>
          <p:cNvGrpSpPr/>
          <p:nvPr/>
        </p:nvGrpSpPr>
        <p:grpSpPr>
          <a:xfrm>
            <a:off x="8815129" y="3236657"/>
            <a:ext cx="2546857" cy="841183"/>
            <a:chOff x="8815129" y="3374320"/>
            <a:chExt cx="2546857" cy="841183"/>
          </a:xfrm>
        </p:grpSpPr>
        <p:sp>
          <p:nvSpPr>
            <p:cNvPr id="81" name="object 32">
              <a:extLst>
                <a:ext uri="{FF2B5EF4-FFF2-40B4-BE49-F238E27FC236}">
                  <a16:creationId xmlns:a16="http://schemas.microsoft.com/office/drawing/2014/main" id="{EEB82264-D0BF-44FB-AF3D-2E7C973CB7CA}"/>
                </a:ext>
              </a:extLst>
            </p:cNvPr>
            <p:cNvSpPr txBox="1"/>
            <p:nvPr/>
          </p:nvSpPr>
          <p:spPr>
            <a:xfrm>
              <a:off x="9884256" y="3707083"/>
              <a:ext cx="1477730" cy="167559"/>
            </a:xfrm>
            <a:prstGeom prst="rect">
              <a:avLst/>
            </a:prstGeom>
          </p:spPr>
          <p:txBody>
            <a:bodyPr vert="horz" wrap="square" lIns="0" tIns="7316" rIns="0" bIns="0" rtlCol="0">
              <a:spAutoFit/>
            </a:bodyPr>
            <a:lstStyle/>
            <a:p>
              <a:pPr marL="7701" marR="3081">
                <a:lnSpc>
                  <a:spcPct val="101000"/>
                </a:lnSpc>
                <a:spcBef>
                  <a:spcPts val="58"/>
                </a:spcBef>
              </a:pPr>
              <a:r>
                <a:rPr lang="en-US" sz="1100" b="1" spc="-42" dirty="0">
                  <a:latin typeface="Segoe UI" panose="020B0502040204020203" pitchFamily="34" charset="0"/>
                  <a:cs typeface="Segoe UI" panose="020B0502040204020203" pitchFamily="34" charset="0"/>
                </a:rPr>
                <a:t>Security Printing</a:t>
              </a:r>
            </a:p>
          </p:txBody>
        </p:sp>
        <p:sp>
          <p:nvSpPr>
            <p:cNvPr id="82" name="object 7">
              <a:extLst>
                <a:ext uri="{FF2B5EF4-FFF2-40B4-BE49-F238E27FC236}">
                  <a16:creationId xmlns:a16="http://schemas.microsoft.com/office/drawing/2014/main" id="{4B0B7D10-85B6-44F4-B844-E6501B9934AC}"/>
                </a:ext>
              </a:extLst>
            </p:cNvPr>
            <p:cNvSpPr/>
            <p:nvPr/>
          </p:nvSpPr>
          <p:spPr>
            <a:xfrm>
              <a:off x="8815129" y="3374320"/>
              <a:ext cx="898463" cy="841183"/>
            </a:xfrm>
            <a:custGeom>
              <a:avLst/>
              <a:gdLst/>
              <a:ahLst/>
              <a:cxnLst/>
              <a:rect l="l" t="t" r="r" b="b"/>
              <a:pathLst>
                <a:path w="2005329"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1BCBE3"/>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83" name="Picture 2" descr="Free Icon | Security">
              <a:extLst>
                <a:ext uri="{FF2B5EF4-FFF2-40B4-BE49-F238E27FC236}">
                  <a16:creationId xmlns:a16="http://schemas.microsoft.com/office/drawing/2014/main" id="{E4A95396-81D0-418F-B1C8-6B0B2030B3AE}"/>
                </a:ext>
              </a:extLst>
            </p:cNvPr>
            <p:cNvPicPr>
              <a:picLocks noChangeAspect="1" noChangeArrowheads="1"/>
            </p:cNvPicPr>
            <p:nvPr/>
          </p:nvPicPr>
          <p:blipFill>
            <a:blip r:embed="rId6" cstate="print">
              <a:duotone>
                <a:srgbClr val="1F497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9066360" y="3596911"/>
              <a:ext cx="396000" cy="39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a:extLst>
              <a:ext uri="{FF2B5EF4-FFF2-40B4-BE49-F238E27FC236}">
                <a16:creationId xmlns:a16="http://schemas.microsoft.com/office/drawing/2014/main" id="{9D4A655E-2A79-C0FE-FCF9-06A0DB799EA4}"/>
              </a:ext>
            </a:extLst>
          </p:cNvPr>
          <p:cNvGrpSpPr/>
          <p:nvPr/>
        </p:nvGrpSpPr>
        <p:grpSpPr>
          <a:xfrm>
            <a:off x="8845045" y="4403623"/>
            <a:ext cx="2546857" cy="841183"/>
            <a:chOff x="8833053" y="4563676"/>
            <a:chExt cx="2546857" cy="841183"/>
          </a:xfrm>
        </p:grpSpPr>
        <p:sp>
          <p:nvSpPr>
            <p:cNvPr id="85" name="object 34">
              <a:extLst>
                <a:ext uri="{FF2B5EF4-FFF2-40B4-BE49-F238E27FC236}">
                  <a16:creationId xmlns:a16="http://schemas.microsoft.com/office/drawing/2014/main" id="{4B112029-8042-4B6A-94DB-5C9B92A1A218}"/>
                </a:ext>
              </a:extLst>
            </p:cNvPr>
            <p:cNvSpPr txBox="1"/>
            <p:nvPr/>
          </p:nvSpPr>
          <p:spPr>
            <a:xfrm>
              <a:off x="9884256" y="4843739"/>
              <a:ext cx="1495654" cy="338504"/>
            </a:xfrm>
            <a:prstGeom prst="rect">
              <a:avLst/>
            </a:prstGeom>
          </p:spPr>
          <p:txBody>
            <a:bodyPr vert="horz" wrap="square" lIns="0" tIns="7316" rIns="0" bIns="0" rtlCol="0">
              <a:spAutoFit/>
            </a:bodyPr>
            <a:lstStyle/>
            <a:p>
              <a:pPr marL="7701" marR="3081">
                <a:lnSpc>
                  <a:spcPct val="101000"/>
                </a:lnSpc>
                <a:spcBef>
                  <a:spcPts val="58"/>
                </a:spcBef>
              </a:pPr>
              <a:r>
                <a:rPr lang="en-US" sz="1100" b="1" spc="-45" dirty="0">
                  <a:latin typeface="Segoe UI" panose="020B0502040204020203" pitchFamily="34" charset="0"/>
                  <a:cs typeface="Segoe UI" panose="020B0502040204020203" pitchFamily="34" charset="0"/>
                </a:rPr>
                <a:t>Document Output Management</a:t>
              </a:r>
            </a:p>
          </p:txBody>
        </p:sp>
        <p:sp>
          <p:nvSpPr>
            <p:cNvPr id="86" name="object 22">
              <a:extLst>
                <a:ext uri="{FF2B5EF4-FFF2-40B4-BE49-F238E27FC236}">
                  <a16:creationId xmlns:a16="http://schemas.microsoft.com/office/drawing/2014/main" id="{482EE746-6309-45D2-AB5E-F523DC39A30C}"/>
                </a:ext>
              </a:extLst>
            </p:cNvPr>
            <p:cNvSpPr/>
            <p:nvPr/>
          </p:nvSpPr>
          <p:spPr>
            <a:xfrm>
              <a:off x="8833053" y="4563676"/>
              <a:ext cx="898463" cy="841183"/>
            </a:xfrm>
            <a:custGeom>
              <a:avLst/>
              <a:gdLst/>
              <a:ahLst/>
              <a:cxnLst/>
              <a:rect l="l" t="t" r="r" b="b"/>
              <a:pathLst>
                <a:path w="2005330"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1BCBE3"/>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87" name="Picture 4" descr="Management Vector SVG Icon (14) - PNG Repo Free PNG Icons">
              <a:extLst>
                <a:ext uri="{FF2B5EF4-FFF2-40B4-BE49-F238E27FC236}">
                  <a16:creationId xmlns:a16="http://schemas.microsoft.com/office/drawing/2014/main" id="{CFC12214-7029-4400-9EEF-156F24BCDAAB}"/>
                </a:ext>
              </a:extLst>
            </p:cNvPr>
            <p:cNvPicPr>
              <a:picLocks noChangeAspect="1" noChangeArrowheads="1"/>
            </p:cNvPicPr>
            <p:nvPr/>
          </p:nvPicPr>
          <p:blipFill>
            <a:blip r:embed="rId7" cstate="print">
              <a:duotone>
                <a:srgbClr val="1F497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9084284" y="4786267"/>
              <a:ext cx="396000" cy="39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a:extLst>
              <a:ext uri="{FF2B5EF4-FFF2-40B4-BE49-F238E27FC236}">
                <a16:creationId xmlns:a16="http://schemas.microsoft.com/office/drawing/2014/main" id="{A1DD5EA4-6FD2-9878-C9A2-206E8B66D22B}"/>
              </a:ext>
            </a:extLst>
          </p:cNvPr>
          <p:cNvGrpSpPr/>
          <p:nvPr/>
        </p:nvGrpSpPr>
        <p:grpSpPr>
          <a:xfrm>
            <a:off x="4698937" y="3165158"/>
            <a:ext cx="2803644" cy="826471"/>
            <a:chOff x="4712591" y="3067339"/>
            <a:chExt cx="2803644" cy="826471"/>
          </a:xfrm>
        </p:grpSpPr>
        <p:sp>
          <p:nvSpPr>
            <p:cNvPr id="89" name="object 32">
              <a:extLst>
                <a:ext uri="{FF2B5EF4-FFF2-40B4-BE49-F238E27FC236}">
                  <a16:creationId xmlns:a16="http://schemas.microsoft.com/office/drawing/2014/main" id="{9ED19C19-B09A-4329-ABC9-18BB074C1CE8}"/>
                </a:ext>
              </a:extLst>
            </p:cNvPr>
            <p:cNvSpPr txBox="1"/>
            <p:nvPr/>
          </p:nvSpPr>
          <p:spPr>
            <a:xfrm>
              <a:off x="5718650" y="3396795"/>
              <a:ext cx="1797585" cy="362100"/>
            </a:xfrm>
            <a:prstGeom prst="rect">
              <a:avLst/>
            </a:prstGeom>
          </p:spPr>
          <p:txBody>
            <a:bodyPr vert="horz" wrap="square" lIns="0" tIns="7316" rIns="0" bIns="0" rtlCol="0">
              <a:spAutoFit/>
            </a:bodyPr>
            <a:lstStyle/>
            <a:p>
              <a:pPr marL="7701" marR="3081">
                <a:lnSpc>
                  <a:spcPct val="101000"/>
                </a:lnSpc>
                <a:spcBef>
                  <a:spcPts val="58"/>
                </a:spcBef>
              </a:pPr>
              <a:r>
                <a:rPr lang="en-US" sz="1100" b="1" spc="-42" dirty="0">
                  <a:latin typeface="Segoe UI" panose="020B0502040204020203" pitchFamily="34" charset="0"/>
                  <a:cs typeface="Segoe UI" panose="020B0502040204020203" pitchFamily="34" charset="0"/>
                </a:rPr>
                <a:t>Payment  Solutions</a:t>
              </a:r>
            </a:p>
            <a:p>
              <a:pPr marL="7701" marR="3081">
                <a:lnSpc>
                  <a:spcPct val="101000"/>
                </a:lnSpc>
                <a:spcBef>
                  <a:spcPts val="58"/>
                </a:spcBef>
              </a:pPr>
              <a:r>
                <a:rPr lang="en-US" sz="1100" b="1" spc="-42" dirty="0">
                  <a:latin typeface="Segoe UI" panose="020B0502040204020203" pitchFamily="34" charset="0"/>
                  <a:cs typeface="Segoe UI" panose="020B0502040204020203" pitchFamily="34" charset="0"/>
                </a:rPr>
                <a:t>BaaS platforms </a:t>
              </a:r>
            </a:p>
          </p:txBody>
        </p:sp>
        <p:grpSp>
          <p:nvGrpSpPr>
            <p:cNvPr id="90" name="Group 89">
              <a:extLst>
                <a:ext uri="{FF2B5EF4-FFF2-40B4-BE49-F238E27FC236}">
                  <a16:creationId xmlns:a16="http://schemas.microsoft.com/office/drawing/2014/main" id="{47F0AD13-08A7-20BE-A068-BC3C440A2D2D}"/>
                </a:ext>
              </a:extLst>
            </p:cNvPr>
            <p:cNvGrpSpPr/>
            <p:nvPr/>
          </p:nvGrpSpPr>
          <p:grpSpPr>
            <a:xfrm>
              <a:off x="4712591" y="3067339"/>
              <a:ext cx="845462" cy="826471"/>
              <a:chOff x="4712591" y="3067339"/>
              <a:chExt cx="845462" cy="826471"/>
            </a:xfrm>
          </p:grpSpPr>
          <p:sp>
            <p:nvSpPr>
              <p:cNvPr id="91" name="object 7">
                <a:extLst>
                  <a:ext uri="{FF2B5EF4-FFF2-40B4-BE49-F238E27FC236}">
                    <a16:creationId xmlns:a16="http://schemas.microsoft.com/office/drawing/2014/main" id="{0778F842-2674-4FE0-872F-3623BBC806C5}"/>
                  </a:ext>
                </a:extLst>
              </p:cNvPr>
              <p:cNvSpPr/>
              <p:nvPr/>
            </p:nvSpPr>
            <p:spPr>
              <a:xfrm>
                <a:off x="4712591" y="3067339"/>
                <a:ext cx="845462" cy="826471"/>
              </a:xfrm>
              <a:custGeom>
                <a:avLst/>
                <a:gdLst/>
                <a:ahLst/>
                <a:cxnLst/>
                <a:rect l="l" t="t" r="r" b="b"/>
                <a:pathLst>
                  <a:path w="2005329"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BA0000"/>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92" name="Picture 91">
                <a:extLst>
                  <a:ext uri="{FF2B5EF4-FFF2-40B4-BE49-F238E27FC236}">
                    <a16:creationId xmlns:a16="http://schemas.microsoft.com/office/drawing/2014/main" id="{ADC640EB-7C0D-45EA-A6DB-869F08EC9493}"/>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937322" y="3284354"/>
                <a:ext cx="396000" cy="392440"/>
              </a:xfrm>
              <a:prstGeom prst="rect">
                <a:avLst/>
              </a:prstGeom>
            </p:spPr>
          </p:pic>
        </p:grpSp>
      </p:grpSp>
      <p:grpSp>
        <p:nvGrpSpPr>
          <p:cNvPr id="93" name="Group 92">
            <a:extLst>
              <a:ext uri="{FF2B5EF4-FFF2-40B4-BE49-F238E27FC236}">
                <a16:creationId xmlns:a16="http://schemas.microsoft.com/office/drawing/2014/main" id="{D4D24048-BCB1-B8B8-0233-4168089EE5A6}"/>
              </a:ext>
            </a:extLst>
          </p:cNvPr>
          <p:cNvGrpSpPr/>
          <p:nvPr/>
        </p:nvGrpSpPr>
        <p:grpSpPr>
          <a:xfrm>
            <a:off x="4698937" y="2089814"/>
            <a:ext cx="2802451" cy="826471"/>
            <a:chOff x="4712591" y="2079094"/>
            <a:chExt cx="2802451" cy="826471"/>
          </a:xfrm>
        </p:grpSpPr>
        <p:sp>
          <p:nvSpPr>
            <p:cNvPr id="94" name="object 31">
              <a:extLst>
                <a:ext uri="{FF2B5EF4-FFF2-40B4-BE49-F238E27FC236}">
                  <a16:creationId xmlns:a16="http://schemas.microsoft.com/office/drawing/2014/main" id="{9BDF5167-46E3-41D3-914F-58153DD28719}"/>
                </a:ext>
              </a:extLst>
            </p:cNvPr>
            <p:cNvSpPr txBox="1"/>
            <p:nvPr/>
          </p:nvSpPr>
          <p:spPr>
            <a:xfrm>
              <a:off x="5717458" y="2408550"/>
              <a:ext cx="1797584" cy="178332"/>
            </a:xfrm>
            <a:prstGeom prst="rect">
              <a:avLst/>
            </a:prstGeom>
          </p:spPr>
          <p:txBody>
            <a:bodyPr vert="horz" wrap="square" lIns="0" tIns="7316" rIns="0" bIns="0" rtlCol="0">
              <a:spAutoFit/>
            </a:bodyPr>
            <a:lstStyle/>
            <a:p>
              <a:pPr marL="7701" marR="3081">
                <a:lnSpc>
                  <a:spcPct val="101000"/>
                </a:lnSpc>
                <a:spcBef>
                  <a:spcPts val="58"/>
                </a:spcBef>
              </a:pPr>
              <a:r>
                <a:rPr lang="en-US" sz="1100" b="1" spc="-36" dirty="0">
                  <a:latin typeface="Segoe UI" panose="020B0502040204020203" pitchFamily="34" charset="0"/>
                  <a:cs typeface="Segoe UI" panose="020B0502040204020203" pitchFamily="34" charset="0"/>
                </a:rPr>
                <a:t>Secure Smart Cards</a:t>
              </a:r>
            </a:p>
          </p:txBody>
        </p:sp>
        <p:grpSp>
          <p:nvGrpSpPr>
            <p:cNvPr id="95" name="Group 94">
              <a:extLst>
                <a:ext uri="{FF2B5EF4-FFF2-40B4-BE49-F238E27FC236}">
                  <a16:creationId xmlns:a16="http://schemas.microsoft.com/office/drawing/2014/main" id="{6D9E623E-87A3-60E3-7074-2E606B776508}"/>
                </a:ext>
              </a:extLst>
            </p:cNvPr>
            <p:cNvGrpSpPr/>
            <p:nvPr/>
          </p:nvGrpSpPr>
          <p:grpSpPr>
            <a:xfrm>
              <a:off x="4712591" y="2079094"/>
              <a:ext cx="845462" cy="826471"/>
              <a:chOff x="4712591" y="2079094"/>
              <a:chExt cx="845462" cy="826471"/>
            </a:xfrm>
          </p:grpSpPr>
          <p:sp>
            <p:nvSpPr>
              <p:cNvPr id="96" name="object 16">
                <a:extLst>
                  <a:ext uri="{FF2B5EF4-FFF2-40B4-BE49-F238E27FC236}">
                    <a16:creationId xmlns:a16="http://schemas.microsoft.com/office/drawing/2014/main" id="{D8B64FF9-F60F-4EF5-9DA7-2236A870F830}"/>
                  </a:ext>
                </a:extLst>
              </p:cNvPr>
              <p:cNvSpPr/>
              <p:nvPr/>
            </p:nvSpPr>
            <p:spPr>
              <a:xfrm>
                <a:off x="4712591" y="2079094"/>
                <a:ext cx="845462" cy="826471"/>
              </a:xfrm>
              <a:custGeom>
                <a:avLst/>
                <a:gdLst/>
                <a:ahLst/>
                <a:cxnLst/>
                <a:rect l="l" t="t" r="r" b="b"/>
                <a:pathLst>
                  <a:path w="2005329"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BA0000"/>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97" name="Picture 2" descr="Credit Card Svg Png Icon Free Download (#552315) - OnlineWebFonts.COM">
                <a:extLst>
                  <a:ext uri="{FF2B5EF4-FFF2-40B4-BE49-F238E27FC236}">
                    <a16:creationId xmlns:a16="http://schemas.microsoft.com/office/drawing/2014/main" id="{249387F6-40DA-49CF-926A-0162F8E2462B}"/>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18615" y="2309507"/>
                <a:ext cx="433414" cy="324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8" name="Group 97">
            <a:extLst>
              <a:ext uri="{FF2B5EF4-FFF2-40B4-BE49-F238E27FC236}">
                <a16:creationId xmlns:a16="http://schemas.microsoft.com/office/drawing/2014/main" id="{015829B3-D8C3-92C5-9209-BA66D70C5EA3}"/>
              </a:ext>
            </a:extLst>
          </p:cNvPr>
          <p:cNvGrpSpPr/>
          <p:nvPr/>
        </p:nvGrpSpPr>
        <p:grpSpPr>
          <a:xfrm>
            <a:off x="4698937" y="4251222"/>
            <a:ext cx="2668869" cy="826471"/>
            <a:chOff x="4729458" y="4055583"/>
            <a:chExt cx="2668869" cy="826471"/>
          </a:xfrm>
        </p:grpSpPr>
        <p:sp>
          <p:nvSpPr>
            <p:cNvPr id="99" name="object 34">
              <a:extLst>
                <a:ext uri="{FF2B5EF4-FFF2-40B4-BE49-F238E27FC236}">
                  <a16:creationId xmlns:a16="http://schemas.microsoft.com/office/drawing/2014/main" id="{A778330D-DD75-4584-8063-DEEFE21443F6}"/>
                </a:ext>
              </a:extLst>
            </p:cNvPr>
            <p:cNvSpPr txBox="1"/>
            <p:nvPr/>
          </p:nvSpPr>
          <p:spPr>
            <a:xfrm>
              <a:off x="5718651" y="4385039"/>
              <a:ext cx="1679676" cy="349276"/>
            </a:xfrm>
            <a:prstGeom prst="rect">
              <a:avLst/>
            </a:prstGeom>
          </p:spPr>
          <p:txBody>
            <a:bodyPr vert="horz" wrap="square" lIns="0" tIns="7316" rIns="0" bIns="0" rtlCol="0">
              <a:spAutoFit/>
            </a:bodyPr>
            <a:lstStyle/>
            <a:p>
              <a:pPr marL="7701" marR="3081">
                <a:lnSpc>
                  <a:spcPct val="101000"/>
                </a:lnSpc>
                <a:spcBef>
                  <a:spcPts val="58"/>
                </a:spcBef>
              </a:pPr>
              <a:r>
                <a:rPr lang="en-US" sz="1100" b="1" spc="-45" dirty="0">
                  <a:latin typeface="Segoe UI" panose="020B0502040204020203" pitchFamily="34" charset="0"/>
                  <a:cs typeface="Segoe UI" panose="020B0502040204020203" pitchFamily="34" charset="0"/>
                </a:rPr>
                <a:t>ID &amp; Authentication Solutions</a:t>
              </a:r>
            </a:p>
          </p:txBody>
        </p:sp>
        <p:grpSp>
          <p:nvGrpSpPr>
            <p:cNvPr id="100" name="Group 99">
              <a:extLst>
                <a:ext uri="{FF2B5EF4-FFF2-40B4-BE49-F238E27FC236}">
                  <a16:creationId xmlns:a16="http://schemas.microsoft.com/office/drawing/2014/main" id="{2F029DDF-BEBC-A013-66C9-6CAEC6269A2E}"/>
                </a:ext>
              </a:extLst>
            </p:cNvPr>
            <p:cNvGrpSpPr/>
            <p:nvPr/>
          </p:nvGrpSpPr>
          <p:grpSpPr>
            <a:xfrm>
              <a:off x="4729458" y="4055583"/>
              <a:ext cx="845462" cy="826471"/>
              <a:chOff x="4729458" y="4055583"/>
              <a:chExt cx="845462" cy="826471"/>
            </a:xfrm>
          </p:grpSpPr>
          <p:sp>
            <p:nvSpPr>
              <p:cNvPr id="101" name="object 22">
                <a:extLst>
                  <a:ext uri="{FF2B5EF4-FFF2-40B4-BE49-F238E27FC236}">
                    <a16:creationId xmlns:a16="http://schemas.microsoft.com/office/drawing/2014/main" id="{062FDB35-ECC9-4D7C-A94D-6C84D6CB0825}"/>
                  </a:ext>
                </a:extLst>
              </p:cNvPr>
              <p:cNvSpPr/>
              <p:nvPr/>
            </p:nvSpPr>
            <p:spPr>
              <a:xfrm>
                <a:off x="4729458" y="4055583"/>
                <a:ext cx="845462" cy="826471"/>
              </a:xfrm>
              <a:custGeom>
                <a:avLst/>
                <a:gdLst/>
                <a:ahLst/>
                <a:cxnLst/>
                <a:rect l="l" t="t" r="r" b="b"/>
                <a:pathLst>
                  <a:path w="2005330"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BA0000"/>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102" name="Picture 6">
                <a:extLst>
                  <a:ext uri="{FF2B5EF4-FFF2-40B4-BE49-F238E27FC236}">
                    <a16:creationId xmlns:a16="http://schemas.microsoft.com/office/drawing/2014/main" id="{B4D8778B-7E35-4402-BAC5-BF2DBF2FCCD0}"/>
                  </a:ext>
                </a:extLst>
              </p:cNvPr>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54189" y="4281209"/>
                <a:ext cx="396000" cy="37521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3" name="Group 102">
            <a:extLst>
              <a:ext uri="{FF2B5EF4-FFF2-40B4-BE49-F238E27FC236}">
                <a16:creationId xmlns:a16="http://schemas.microsoft.com/office/drawing/2014/main" id="{3B4ECCBA-CF8E-0B9D-79A8-50272ED50579}"/>
              </a:ext>
            </a:extLst>
          </p:cNvPr>
          <p:cNvGrpSpPr/>
          <p:nvPr/>
        </p:nvGrpSpPr>
        <p:grpSpPr>
          <a:xfrm>
            <a:off x="4698937" y="5337286"/>
            <a:ext cx="2794125" cy="826471"/>
            <a:chOff x="4720917" y="5043828"/>
            <a:chExt cx="2794125" cy="826471"/>
          </a:xfrm>
        </p:grpSpPr>
        <p:sp>
          <p:nvSpPr>
            <p:cNvPr id="104" name="object 30">
              <a:extLst>
                <a:ext uri="{FF2B5EF4-FFF2-40B4-BE49-F238E27FC236}">
                  <a16:creationId xmlns:a16="http://schemas.microsoft.com/office/drawing/2014/main" id="{7FD689E9-8E89-4CE2-B562-5E5D27BE9A69}"/>
                </a:ext>
              </a:extLst>
            </p:cNvPr>
            <p:cNvSpPr txBox="1"/>
            <p:nvPr/>
          </p:nvSpPr>
          <p:spPr>
            <a:xfrm>
              <a:off x="5718650" y="5373284"/>
              <a:ext cx="1796392" cy="167559"/>
            </a:xfrm>
            <a:prstGeom prst="rect">
              <a:avLst/>
            </a:prstGeom>
          </p:spPr>
          <p:txBody>
            <a:bodyPr vert="horz" wrap="square" lIns="0" tIns="7316" rIns="0" bIns="0" rtlCol="0">
              <a:spAutoFit/>
            </a:bodyPr>
            <a:lstStyle/>
            <a:p>
              <a:pPr marL="7701" marR="3081">
                <a:lnSpc>
                  <a:spcPct val="101000"/>
                </a:lnSpc>
                <a:spcBef>
                  <a:spcPts val="58"/>
                </a:spcBef>
              </a:pPr>
              <a:r>
                <a:rPr lang="en-US" sz="1100" b="1" spc="-91" dirty="0">
                  <a:latin typeface="Segoe UI" panose="020B0502040204020203" pitchFamily="34" charset="0"/>
                  <a:cs typeface="Segoe UI" panose="020B0502040204020203" pitchFamily="34" charset="0"/>
                </a:rPr>
                <a:t>Personalization  Services</a:t>
              </a:r>
            </a:p>
          </p:txBody>
        </p:sp>
        <p:grpSp>
          <p:nvGrpSpPr>
            <p:cNvPr id="105" name="Group 104">
              <a:extLst>
                <a:ext uri="{FF2B5EF4-FFF2-40B4-BE49-F238E27FC236}">
                  <a16:creationId xmlns:a16="http://schemas.microsoft.com/office/drawing/2014/main" id="{77531BF2-74EA-CFCB-6D11-F297607E34C1}"/>
                </a:ext>
              </a:extLst>
            </p:cNvPr>
            <p:cNvGrpSpPr/>
            <p:nvPr/>
          </p:nvGrpSpPr>
          <p:grpSpPr>
            <a:xfrm>
              <a:off x="4720917" y="5043828"/>
              <a:ext cx="845462" cy="826471"/>
              <a:chOff x="4720917" y="5043828"/>
              <a:chExt cx="845462" cy="826471"/>
            </a:xfrm>
          </p:grpSpPr>
          <p:sp>
            <p:nvSpPr>
              <p:cNvPr id="106" name="object 26">
                <a:extLst>
                  <a:ext uri="{FF2B5EF4-FFF2-40B4-BE49-F238E27FC236}">
                    <a16:creationId xmlns:a16="http://schemas.microsoft.com/office/drawing/2014/main" id="{A66D75F8-608B-46B3-853B-6F4440BC4FED}"/>
                  </a:ext>
                </a:extLst>
              </p:cNvPr>
              <p:cNvSpPr/>
              <p:nvPr/>
            </p:nvSpPr>
            <p:spPr>
              <a:xfrm>
                <a:off x="4720917" y="5043828"/>
                <a:ext cx="845462" cy="826471"/>
              </a:xfrm>
              <a:custGeom>
                <a:avLst/>
                <a:gdLst/>
                <a:ahLst/>
                <a:cxnLst/>
                <a:rect l="l" t="t" r="r" b="b"/>
                <a:pathLst>
                  <a:path w="2005330"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BA0000"/>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107" name="Picture 8" descr="Personalization Svg Png Icon Free Download (#501314) - OnlineWebFonts.COM">
                <a:extLst>
                  <a:ext uri="{FF2B5EF4-FFF2-40B4-BE49-F238E27FC236}">
                    <a16:creationId xmlns:a16="http://schemas.microsoft.com/office/drawing/2014/main" id="{70BE450A-9D4A-4CD4-B6BD-611BE3AE4435}"/>
                  </a:ext>
                </a:extLst>
              </p:cNvPr>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45648" y="5261043"/>
                <a:ext cx="396000" cy="39204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8" name="Rectangle 107">
            <a:extLst>
              <a:ext uri="{FF2B5EF4-FFF2-40B4-BE49-F238E27FC236}">
                <a16:creationId xmlns:a16="http://schemas.microsoft.com/office/drawing/2014/main" id="{F8508155-2B86-A7C5-F1C7-C65EA1BDD5FE}"/>
              </a:ext>
            </a:extLst>
          </p:cNvPr>
          <p:cNvSpPr/>
          <p:nvPr/>
        </p:nvSpPr>
        <p:spPr>
          <a:xfrm>
            <a:off x="8617507" y="1412546"/>
            <a:ext cx="3156857" cy="456869"/>
          </a:xfrm>
          <a:prstGeom prst="rect">
            <a:avLst/>
          </a:prstGeom>
          <a:solidFill>
            <a:srgbClr val="2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Document Lifecycle Management</a:t>
            </a:r>
          </a:p>
        </p:txBody>
      </p:sp>
      <p:sp>
        <p:nvSpPr>
          <p:cNvPr id="109" name="Slide Number Placeholder 9">
            <a:extLst>
              <a:ext uri="{FF2B5EF4-FFF2-40B4-BE49-F238E27FC236}">
                <a16:creationId xmlns:a16="http://schemas.microsoft.com/office/drawing/2014/main" id="{48AD71E0-031A-292F-E152-0DFDA62D89F2}"/>
              </a:ext>
            </a:extLst>
          </p:cNvPr>
          <p:cNvSpPr txBox="1">
            <a:spLocks/>
          </p:cNvSpPr>
          <p:nvPr/>
        </p:nvSpPr>
        <p:spPr>
          <a:xfrm>
            <a:off x="4724400" y="6356350"/>
            <a:ext cx="27432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D675D8-086B-4728-8EF3-A2AAB17D6CC4}" type="slidenum">
              <a:rPr lang="el-GR" smtClean="0"/>
              <a:pPr/>
              <a:t>10</a:t>
            </a:fld>
            <a:endParaRPr lang="el-GR" dirty="0"/>
          </a:p>
        </p:txBody>
      </p:sp>
      <p:sp>
        <p:nvSpPr>
          <p:cNvPr id="110" name="Cloud Callout 109"/>
          <p:cNvSpPr/>
          <p:nvPr/>
        </p:nvSpPr>
        <p:spPr>
          <a:xfrm>
            <a:off x="931494" y="4523177"/>
            <a:ext cx="346864" cy="259895"/>
          </a:xfrm>
          <a:prstGeom prst="cloud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grpSp>
        <p:nvGrpSpPr>
          <p:cNvPr id="112" name="Group 111">
            <a:extLst>
              <a:ext uri="{FF2B5EF4-FFF2-40B4-BE49-F238E27FC236}">
                <a16:creationId xmlns:a16="http://schemas.microsoft.com/office/drawing/2014/main" id="{1F35B6BD-39D0-905A-1636-F0769123CB4B}"/>
              </a:ext>
            </a:extLst>
          </p:cNvPr>
          <p:cNvGrpSpPr/>
          <p:nvPr/>
        </p:nvGrpSpPr>
        <p:grpSpPr>
          <a:xfrm>
            <a:off x="8862545" y="5515167"/>
            <a:ext cx="2666780" cy="841183"/>
            <a:chOff x="8833053" y="2174862"/>
            <a:chExt cx="2666780" cy="841183"/>
          </a:xfrm>
        </p:grpSpPr>
        <p:sp>
          <p:nvSpPr>
            <p:cNvPr id="113" name="object 31">
              <a:extLst>
                <a:ext uri="{FF2B5EF4-FFF2-40B4-BE49-F238E27FC236}">
                  <a16:creationId xmlns:a16="http://schemas.microsoft.com/office/drawing/2014/main" id="{6FFEE197-0FB8-4344-B311-E5A1395026CA}"/>
                </a:ext>
              </a:extLst>
            </p:cNvPr>
            <p:cNvSpPr txBox="1"/>
            <p:nvPr/>
          </p:nvSpPr>
          <p:spPr>
            <a:xfrm>
              <a:off x="9900913" y="2470533"/>
              <a:ext cx="1598920" cy="167559"/>
            </a:xfrm>
            <a:prstGeom prst="rect">
              <a:avLst/>
            </a:prstGeom>
          </p:spPr>
          <p:txBody>
            <a:bodyPr vert="horz" wrap="square" lIns="0" tIns="7316" rIns="0" bIns="0" rtlCol="0">
              <a:spAutoFit/>
            </a:bodyPr>
            <a:lstStyle/>
            <a:p>
              <a:pPr marL="7701" marR="3081">
                <a:lnSpc>
                  <a:spcPct val="101000"/>
                </a:lnSpc>
                <a:spcBef>
                  <a:spcPts val="58"/>
                </a:spcBef>
              </a:pPr>
              <a:r>
                <a:rPr lang="en-US" sz="1100" b="1" spc="-36" dirty="0">
                  <a:latin typeface="Segoe UI" panose="020B0502040204020203" pitchFamily="34" charset="0"/>
                  <a:cs typeface="Segoe UI" panose="020B0502040204020203" pitchFamily="34" charset="0"/>
                </a:rPr>
                <a:t>Digital Book Printing</a:t>
              </a:r>
            </a:p>
          </p:txBody>
        </p:sp>
        <p:sp>
          <p:nvSpPr>
            <p:cNvPr id="114" name="object 16">
              <a:extLst>
                <a:ext uri="{FF2B5EF4-FFF2-40B4-BE49-F238E27FC236}">
                  <a16:creationId xmlns:a16="http://schemas.microsoft.com/office/drawing/2014/main" id="{CB585941-F72F-413A-BD28-C868FC1F8644}"/>
                </a:ext>
              </a:extLst>
            </p:cNvPr>
            <p:cNvSpPr/>
            <p:nvPr/>
          </p:nvSpPr>
          <p:spPr>
            <a:xfrm>
              <a:off x="8833053" y="2174862"/>
              <a:ext cx="898463" cy="841183"/>
            </a:xfrm>
            <a:custGeom>
              <a:avLst/>
              <a:gdLst/>
              <a:ahLst/>
              <a:cxnLst/>
              <a:rect l="l" t="t" r="r" b="b"/>
              <a:pathLst>
                <a:path w="2005329" h="2005329">
                  <a:moveTo>
                    <a:pt x="1002660" y="0"/>
                  </a:moveTo>
                  <a:lnTo>
                    <a:pt x="954080" y="1156"/>
                  </a:lnTo>
                  <a:lnTo>
                    <a:pt x="906097" y="4589"/>
                  </a:lnTo>
                  <a:lnTo>
                    <a:pt x="858764" y="10248"/>
                  </a:lnTo>
                  <a:lnTo>
                    <a:pt x="812132" y="18079"/>
                  </a:lnTo>
                  <a:lnTo>
                    <a:pt x="766254" y="28030"/>
                  </a:lnTo>
                  <a:lnTo>
                    <a:pt x="721183" y="40048"/>
                  </a:lnTo>
                  <a:lnTo>
                    <a:pt x="676971" y="54081"/>
                  </a:lnTo>
                  <a:lnTo>
                    <a:pt x="633671" y="70077"/>
                  </a:lnTo>
                  <a:lnTo>
                    <a:pt x="591336" y="87982"/>
                  </a:lnTo>
                  <a:lnTo>
                    <a:pt x="550017" y="107744"/>
                  </a:lnTo>
                  <a:lnTo>
                    <a:pt x="509768" y="129312"/>
                  </a:lnTo>
                  <a:lnTo>
                    <a:pt x="470641" y="152631"/>
                  </a:lnTo>
                  <a:lnTo>
                    <a:pt x="432688" y="177650"/>
                  </a:lnTo>
                  <a:lnTo>
                    <a:pt x="395963" y="204317"/>
                  </a:lnTo>
                  <a:lnTo>
                    <a:pt x="360516" y="232578"/>
                  </a:lnTo>
                  <a:lnTo>
                    <a:pt x="326402" y="262381"/>
                  </a:lnTo>
                  <a:lnTo>
                    <a:pt x="293672" y="293674"/>
                  </a:lnTo>
                  <a:lnTo>
                    <a:pt x="262380" y="326404"/>
                  </a:lnTo>
                  <a:lnTo>
                    <a:pt x="232577" y="360518"/>
                  </a:lnTo>
                  <a:lnTo>
                    <a:pt x="204316" y="395965"/>
                  </a:lnTo>
                  <a:lnTo>
                    <a:pt x="177650" y="432691"/>
                  </a:lnTo>
                  <a:lnTo>
                    <a:pt x="152631" y="470644"/>
                  </a:lnTo>
                  <a:lnTo>
                    <a:pt x="129311" y="509772"/>
                  </a:lnTo>
                  <a:lnTo>
                    <a:pt x="107744" y="550021"/>
                  </a:lnTo>
                  <a:lnTo>
                    <a:pt x="87982" y="591340"/>
                  </a:lnTo>
                  <a:lnTo>
                    <a:pt x="70077" y="633676"/>
                  </a:lnTo>
                  <a:lnTo>
                    <a:pt x="54081" y="676976"/>
                  </a:lnTo>
                  <a:lnTo>
                    <a:pt x="40048" y="721189"/>
                  </a:lnTo>
                  <a:lnTo>
                    <a:pt x="28030" y="766260"/>
                  </a:lnTo>
                  <a:lnTo>
                    <a:pt x="18079" y="812139"/>
                  </a:lnTo>
                  <a:lnTo>
                    <a:pt x="10248" y="858772"/>
                  </a:lnTo>
                  <a:lnTo>
                    <a:pt x="4589" y="906106"/>
                  </a:lnTo>
                  <a:lnTo>
                    <a:pt x="1156" y="954090"/>
                  </a:lnTo>
                  <a:lnTo>
                    <a:pt x="0" y="1002671"/>
                  </a:lnTo>
                  <a:lnTo>
                    <a:pt x="1156" y="1051250"/>
                  </a:lnTo>
                  <a:lnTo>
                    <a:pt x="4589" y="1099233"/>
                  </a:lnTo>
                  <a:lnTo>
                    <a:pt x="10248" y="1146567"/>
                  </a:lnTo>
                  <a:lnTo>
                    <a:pt x="18079" y="1193199"/>
                  </a:lnTo>
                  <a:lnTo>
                    <a:pt x="28030" y="1239077"/>
                  </a:lnTo>
                  <a:lnTo>
                    <a:pt x="40048" y="1284148"/>
                  </a:lnTo>
                  <a:lnTo>
                    <a:pt x="54081" y="1328359"/>
                  </a:lnTo>
                  <a:lnTo>
                    <a:pt x="70077" y="1371659"/>
                  </a:lnTo>
                  <a:lnTo>
                    <a:pt x="87982" y="1413995"/>
                  </a:lnTo>
                  <a:lnTo>
                    <a:pt x="107744" y="1455313"/>
                  </a:lnTo>
                  <a:lnTo>
                    <a:pt x="129311" y="1495562"/>
                  </a:lnTo>
                  <a:lnTo>
                    <a:pt x="152631" y="1534689"/>
                  </a:lnTo>
                  <a:lnTo>
                    <a:pt x="177650" y="1572642"/>
                  </a:lnTo>
                  <a:lnTo>
                    <a:pt x="204316" y="1609368"/>
                  </a:lnTo>
                  <a:lnTo>
                    <a:pt x="232577" y="1644814"/>
                  </a:lnTo>
                  <a:lnTo>
                    <a:pt x="262380" y="1678928"/>
                  </a:lnTo>
                  <a:lnTo>
                    <a:pt x="293672" y="1711658"/>
                  </a:lnTo>
                  <a:lnTo>
                    <a:pt x="326402" y="1742951"/>
                  </a:lnTo>
                  <a:lnTo>
                    <a:pt x="360516" y="1772754"/>
                  </a:lnTo>
                  <a:lnTo>
                    <a:pt x="395963" y="1801015"/>
                  </a:lnTo>
                  <a:lnTo>
                    <a:pt x="432688" y="1827681"/>
                  </a:lnTo>
                  <a:lnTo>
                    <a:pt x="470641" y="1852700"/>
                  </a:lnTo>
                  <a:lnTo>
                    <a:pt x="509768" y="1876019"/>
                  </a:lnTo>
                  <a:lnTo>
                    <a:pt x="550017" y="1897586"/>
                  </a:lnTo>
                  <a:lnTo>
                    <a:pt x="591336" y="1917349"/>
                  </a:lnTo>
                  <a:lnTo>
                    <a:pt x="633671" y="1935254"/>
                  </a:lnTo>
                  <a:lnTo>
                    <a:pt x="676971" y="1951249"/>
                  </a:lnTo>
                  <a:lnTo>
                    <a:pt x="721183" y="1965282"/>
                  </a:lnTo>
                  <a:lnTo>
                    <a:pt x="766254" y="1977301"/>
                  </a:lnTo>
                  <a:lnTo>
                    <a:pt x="812132" y="1987252"/>
                  </a:lnTo>
                  <a:lnTo>
                    <a:pt x="858764" y="1995083"/>
                  </a:lnTo>
                  <a:lnTo>
                    <a:pt x="906097" y="2000741"/>
                  </a:lnTo>
                  <a:lnTo>
                    <a:pt x="954080" y="2004175"/>
                  </a:lnTo>
                  <a:lnTo>
                    <a:pt x="1002660" y="2005331"/>
                  </a:lnTo>
                  <a:lnTo>
                    <a:pt x="1051240" y="2004175"/>
                  </a:lnTo>
                  <a:lnTo>
                    <a:pt x="1099223" y="2000741"/>
                  </a:lnTo>
                  <a:lnTo>
                    <a:pt x="1146557" y="1995083"/>
                  </a:lnTo>
                  <a:lnTo>
                    <a:pt x="1193189" y="1987252"/>
                  </a:lnTo>
                  <a:lnTo>
                    <a:pt x="1239066" y="1977301"/>
                  </a:lnTo>
                  <a:lnTo>
                    <a:pt x="1284137" y="1965282"/>
                  </a:lnTo>
                  <a:lnTo>
                    <a:pt x="1328349" y="1951249"/>
                  </a:lnTo>
                  <a:lnTo>
                    <a:pt x="1371649" y="1935254"/>
                  </a:lnTo>
                  <a:lnTo>
                    <a:pt x="1413984" y="1917349"/>
                  </a:lnTo>
                  <a:lnTo>
                    <a:pt x="1455303" y="1897586"/>
                  </a:lnTo>
                  <a:lnTo>
                    <a:pt x="1495552" y="1876019"/>
                  </a:lnTo>
                  <a:lnTo>
                    <a:pt x="1534679" y="1852700"/>
                  </a:lnTo>
                  <a:lnTo>
                    <a:pt x="1572632" y="1827681"/>
                  </a:lnTo>
                  <a:lnTo>
                    <a:pt x="1609357" y="1801015"/>
                  </a:lnTo>
                  <a:lnTo>
                    <a:pt x="1644804" y="1772754"/>
                  </a:lnTo>
                  <a:lnTo>
                    <a:pt x="1678918" y="1742951"/>
                  </a:lnTo>
                  <a:lnTo>
                    <a:pt x="1711648" y="1711658"/>
                  </a:lnTo>
                  <a:lnTo>
                    <a:pt x="1742940" y="1678928"/>
                  </a:lnTo>
                  <a:lnTo>
                    <a:pt x="1772743" y="1644814"/>
                  </a:lnTo>
                  <a:lnTo>
                    <a:pt x="1801004" y="1609368"/>
                  </a:lnTo>
                  <a:lnTo>
                    <a:pt x="1827670" y="1572642"/>
                  </a:lnTo>
                  <a:lnTo>
                    <a:pt x="1852689" y="1534689"/>
                  </a:lnTo>
                  <a:lnTo>
                    <a:pt x="1876009" y="1495562"/>
                  </a:lnTo>
                  <a:lnTo>
                    <a:pt x="1897576" y="1455313"/>
                  </a:lnTo>
                  <a:lnTo>
                    <a:pt x="1917338" y="1413995"/>
                  </a:lnTo>
                  <a:lnTo>
                    <a:pt x="1935244" y="1371659"/>
                  </a:lnTo>
                  <a:lnTo>
                    <a:pt x="1951239" y="1328359"/>
                  </a:lnTo>
                  <a:lnTo>
                    <a:pt x="1965272" y="1284148"/>
                  </a:lnTo>
                  <a:lnTo>
                    <a:pt x="1977290" y="1239077"/>
                  </a:lnTo>
                  <a:lnTo>
                    <a:pt x="1987241" y="1193199"/>
                  </a:lnTo>
                  <a:lnTo>
                    <a:pt x="1995072" y="1146567"/>
                  </a:lnTo>
                  <a:lnTo>
                    <a:pt x="2000731" y="1099233"/>
                  </a:lnTo>
                  <a:lnTo>
                    <a:pt x="2004164" y="1051250"/>
                  </a:lnTo>
                  <a:lnTo>
                    <a:pt x="2005321" y="1002671"/>
                  </a:lnTo>
                  <a:lnTo>
                    <a:pt x="2004164" y="954090"/>
                  </a:lnTo>
                  <a:lnTo>
                    <a:pt x="2000731" y="906106"/>
                  </a:lnTo>
                  <a:lnTo>
                    <a:pt x="1995072" y="858772"/>
                  </a:lnTo>
                  <a:lnTo>
                    <a:pt x="1987241" y="812139"/>
                  </a:lnTo>
                  <a:lnTo>
                    <a:pt x="1977290" y="766260"/>
                  </a:lnTo>
                  <a:lnTo>
                    <a:pt x="1965272" y="721189"/>
                  </a:lnTo>
                  <a:lnTo>
                    <a:pt x="1951239" y="676976"/>
                  </a:lnTo>
                  <a:lnTo>
                    <a:pt x="1935244" y="633676"/>
                  </a:lnTo>
                  <a:lnTo>
                    <a:pt x="1917338" y="591340"/>
                  </a:lnTo>
                  <a:lnTo>
                    <a:pt x="1897576" y="550021"/>
                  </a:lnTo>
                  <a:lnTo>
                    <a:pt x="1876009" y="509772"/>
                  </a:lnTo>
                  <a:lnTo>
                    <a:pt x="1852689" y="470644"/>
                  </a:lnTo>
                  <a:lnTo>
                    <a:pt x="1827670" y="432691"/>
                  </a:lnTo>
                  <a:lnTo>
                    <a:pt x="1801004" y="395965"/>
                  </a:lnTo>
                  <a:lnTo>
                    <a:pt x="1772743" y="360518"/>
                  </a:lnTo>
                  <a:lnTo>
                    <a:pt x="1742940" y="326404"/>
                  </a:lnTo>
                  <a:lnTo>
                    <a:pt x="1711648" y="293674"/>
                  </a:lnTo>
                  <a:lnTo>
                    <a:pt x="1678918" y="262381"/>
                  </a:lnTo>
                  <a:lnTo>
                    <a:pt x="1644804" y="232578"/>
                  </a:lnTo>
                  <a:lnTo>
                    <a:pt x="1609357" y="204317"/>
                  </a:lnTo>
                  <a:lnTo>
                    <a:pt x="1572632" y="177650"/>
                  </a:lnTo>
                  <a:lnTo>
                    <a:pt x="1534679" y="152631"/>
                  </a:lnTo>
                  <a:lnTo>
                    <a:pt x="1495552" y="129312"/>
                  </a:lnTo>
                  <a:lnTo>
                    <a:pt x="1455303" y="107744"/>
                  </a:lnTo>
                  <a:lnTo>
                    <a:pt x="1413984" y="87982"/>
                  </a:lnTo>
                  <a:lnTo>
                    <a:pt x="1371649" y="70077"/>
                  </a:lnTo>
                  <a:lnTo>
                    <a:pt x="1328349" y="54081"/>
                  </a:lnTo>
                  <a:lnTo>
                    <a:pt x="1284137" y="40048"/>
                  </a:lnTo>
                  <a:lnTo>
                    <a:pt x="1239066" y="28030"/>
                  </a:lnTo>
                  <a:lnTo>
                    <a:pt x="1193189" y="18079"/>
                  </a:lnTo>
                  <a:lnTo>
                    <a:pt x="1146557" y="10248"/>
                  </a:lnTo>
                  <a:lnTo>
                    <a:pt x="1099223" y="4589"/>
                  </a:lnTo>
                  <a:lnTo>
                    <a:pt x="1051240" y="1156"/>
                  </a:lnTo>
                  <a:lnTo>
                    <a:pt x="1002660" y="0"/>
                  </a:lnTo>
                  <a:close/>
                </a:path>
              </a:pathLst>
            </a:custGeom>
            <a:ln w="167534">
              <a:solidFill>
                <a:srgbClr val="1BCBE3"/>
              </a:solidFill>
            </a:ln>
            <a:effectLst>
              <a:outerShdw blurRad="63500" sx="102000" sy="102000" algn="ctr" rotWithShape="0">
                <a:prstClr val="black">
                  <a:alpha val="40000"/>
                </a:prstClr>
              </a:outerShdw>
            </a:effectLst>
          </p:spPr>
          <p:txBody>
            <a:bodyPr wrap="square" lIns="0" tIns="0" rIns="0" bIns="0" rtlCol="0"/>
            <a:lstStyle/>
            <a:p>
              <a:endParaRPr sz="1092" dirty="0">
                <a:solidFill>
                  <a:srgbClr val="0033A0"/>
                </a:solidFill>
              </a:endParaRPr>
            </a:p>
          </p:txBody>
        </p:sp>
        <p:pic>
          <p:nvPicPr>
            <p:cNvPr id="115" name="Picture 114">
              <a:extLst>
                <a:ext uri="{FF2B5EF4-FFF2-40B4-BE49-F238E27FC236}">
                  <a16:creationId xmlns:a16="http://schemas.microsoft.com/office/drawing/2014/main" id="{A082DE98-90BB-42CC-8B49-E7B5198EF5AB}"/>
                </a:ext>
              </a:extLst>
            </p:cNvPr>
            <p:cNvPicPr>
              <a:picLocks noChangeAspect="1"/>
            </p:cNvPicPr>
            <p:nvPr/>
          </p:nvPicPr>
          <p:blipFill>
            <a:blip r:embed="rId5" cstate="print">
              <a:duotone>
                <a:srgbClr val="1F497D">
                  <a:shade val="45000"/>
                  <a:satMod val="135000"/>
                </a:srgbClr>
                <a:prstClr val="white"/>
              </a:duotone>
              <a:extLst>
                <a:ext uri="{28A0092B-C50C-407E-A947-70E740481C1C}">
                  <a14:useLocalDpi xmlns:a14="http://schemas.microsoft.com/office/drawing/2010/main"/>
                </a:ext>
              </a:extLst>
            </a:blip>
            <a:stretch>
              <a:fillRect/>
            </a:stretch>
          </p:blipFill>
          <p:spPr>
            <a:xfrm>
              <a:off x="9084284" y="2397453"/>
              <a:ext cx="396000" cy="396000"/>
            </a:xfrm>
            <a:prstGeom prst="rect">
              <a:avLst/>
            </a:prstGeom>
          </p:spPr>
        </p:pic>
      </p:grpSp>
    </p:spTree>
    <p:extLst>
      <p:ext uri="{BB962C8B-B14F-4D97-AF65-F5344CB8AC3E}">
        <p14:creationId xmlns:p14="http://schemas.microsoft.com/office/powerpoint/2010/main" val="325817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37F3923-B6D0-FCA9-7462-C16F9EAD08E2}"/>
              </a:ext>
            </a:extLst>
          </p:cNvPr>
          <p:cNvSpPr>
            <a:spLocks noGrp="1"/>
          </p:cNvSpPr>
          <p:nvPr>
            <p:ph type="ctrTitle"/>
          </p:nvPr>
        </p:nvSpPr>
        <p:spPr>
          <a:xfrm>
            <a:off x="572633" y="324439"/>
            <a:ext cx="10934321" cy="462968"/>
          </a:xfrm>
        </p:spPr>
        <p:txBody>
          <a:bodyPr>
            <a:normAutofit/>
          </a:bodyPr>
          <a:lstStyle/>
          <a:p>
            <a:r>
              <a:rPr lang="en-US" sz="3200" dirty="0"/>
              <a:t>Growth Strategy going forward</a:t>
            </a:r>
          </a:p>
        </p:txBody>
      </p:sp>
      <p:pic>
        <p:nvPicPr>
          <p:cNvPr id="3" name="Graphic 2" descr="Bar graph with upward trend outline">
            <a:extLst>
              <a:ext uri="{FF2B5EF4-FFF2-40B4-BE49-F238E27FC236}">
                <a16:creationId xmlns:a16="http://schemas.microsoft.com/office/drawing/2014/main" id="{0922835A-C3ED-8651-D64A-221C1BEEF1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8449" y="1107932"/>
            <a:ext cx="432000" cy="432000"/>
          </a:xfrm>
          <a:prstGeom prst="rect">
            <a:avLst/>
          </a:prstGeom>
        </p:spPr>
      </p:pic>
      <p:pic>
        <p:nvPicPr>
          <p:cNvPr id="9" name="Graphic 8" descr="Target outline">
            <a:extLst>
              <a:ext uri="{FF2B5EF4-FFF2-40B4-BE49-F238E27FC236}">
                <a16:creationId xmlns:a16="http://schemas.microsoft.com/office/drawing/2014/main" id="{E1710C59-912F-539A-15DB-631152F2BC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8333" y="1222125"/>
            <a:ext cx="432000" cy="432000"/>
          </a:xfrm>
          <a:prstGeom prst="rect">
            <a:avLst/>
          </a:prstGeom>
        </p:spPr>
      </p:pic>
      <p:sp>
        <p:nvSpPr>
          <p:cNvPr id="4" name="Slide Number Placeholder 3">
            <a:extLst>
              <a:ext uri="{FF2B5EF4-FFF2-40B4-BE49-F238E27FC236}">
                <a16:creationId xmlns:a16="http://schemas.microsoft.com/office/drawing/2014/main" id="{6B219B5A-C25B-53A4-3EE9-FD56E7A1ACB1}"/>
              </a:ext>
            </a:extLst>
          </p:cNvPr>
          <p:cNvSpPr>
            <a:spLocks noGrp="1"/>
          </p:cNvSpPr>
          <p:nvPr>
            <p:ph type="sldNum" sz="quarter" idx="4"/>
          </p:nvPr>
        </p:nvSpPr>
        <p:spPr>
          <a:xfrm>
            <a:off x="4515805" y="6539894"/>
            <a:ext cx="2743200" cy="365125"/>
          </a:xfrm>
        </p:spPr>
        <p:txBody>
          <a:bodyPr/>
          <a:lstStyle/>
          <a:p>
            <a:fld id="{56D675D8-086B-4728-8EF3-A2AAB17D6CC4}" type="slidenum">
              <a:rPr lang="el-GR" smtClean="0"/>
              <a:pPr/>
              <a:t>11</a:t>
            </a:fld>
            <a:endParaRPr lang="el-GR" dirty="0"/>
          </a:p>
        </p:txBody>
      </p:sp>
      <p:sp>
        <p:nvSpPr>
          <p:cNvPr id="44" name="Rectangle: Rounded Corners 26">
            <a:extLst>
              <a:ext uri="{FF2B5EF4-FFF2-40B4-BE49-F238E27FC236}">
                <a16:creationId xmlns:a16="http://schemas.microsoft.com/office/drawing/2014/main" id="{95C0698E-4269-2561-680C-7B29346B5B44}"/>
              </a:ext>
            </a:extLst>
          </p:cNvPr>
          <p:cNvSpPr/>
          <p:nvPr/>
        </p:nvSpPr>
        <p:spPr>
          <a:xfrm>
            <a:off x="6412893" y="1241667"/>
            <a:ext cx="5344998" cy="1185605"/>
          </a:xfrm>
          <a:prstGeom prst="roundRect">
            <a:avLst>
              <a:gd name="adj" fmla="val 230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300"/>
              </a:spcAft>
              <a:buClr>
                <a:srgbClr val="C00000"/>
              </a:buClr>
            </a:pPr>
            <a:r>
              <a:rPr lang="en-US" sz="2400" b="1" dirty="0">
                <a:solidFill>
                  <a:schemeClr val="bg1"/>
                </a:solidFill>
                <a:latin typeface="Segoe UI" panose="020B0502040204020203" pitchFamily="34" charset="0"/>
                <a:cs typeface="Segoe UI" panose="020B0502040204020203" pitchFamily="34" charset="0"/>
              </a:rPr>
              <a:t>Products and services portfolio enhancement</a:t>
            </a:r>
          </a:p>
        </p:txBody>
      </p:sp>
      <p:sp>
        <p:nvSpPr>
          <p:cNvPr id="45" name="Rectangle: Rounded Corners 25">
            <a:extLst>
              <a:ext uri="{FF2B5EF4-FFF2-40B4-BE49-F238E27FC236}">
                <a16:creationId xmlns:a16="http://schemas.microsoft.com/office/drawing/2014/main" id="{A99ADCAA-3A7F-BE74-71EC-4E1C0D33657B}"/>
              </a:ext>
            </a:extLst>
          </p:cNvPr>
          <p:cNvSpPr/>
          <p:nvPr/>
        </p:nvSpPr>
        <p:spPr>
          <a:xfrm>
            <a:off x="6404025" y="2758880"/>
            <a:ext cx="5353866" cy="1551560"/>
          </a:xfrm>
          <a:prstGeom prst="roundRect">
            <a:avLst>
              <a:gd name="adj" fmla="val 230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2" indent="-285750">
              <a:spcBef>
                <a:spcPts val="300"/>
              </a:spcBef>
              <a:spcAft>
                <a:spcPts val="300"/>
              </a:spcAft>
              <a:buFont typeface="Wingdings" panose="05000000000000000000" pitchFamily="2" charset="2"/>
              <a:buChar char="§"/>
            </a:pPr>
            <a:r>
              <a:rPr lang="en-US" sz="1600" b="1" dirty="0">
                <a:solidFill>
                  <a:srgbClr val="202B5C"/>
                </a:solidFill>
                <a:latin typeface="Segoe UI" panose="020B0502040204020203" pitchFamily="34" charset="0"/>
                <a:cs typeface="Segoe UI" panose="020B0502040204020203" pitchFamily="34" charset="0"/>
              </a:rPr>
              <a:t>Payment solutions as a service</a:t>
            </a:r>
            <a:r>
              <a:rPr lang="en-US" sz="1600" dirty="0">
                <a:solidFill>
                  <a:srgbClr val="202B5C"/>
                </a:solidFill>
                <a:latin typeface="Segoe UI" panose="020B0502040204020203" pitchFamily="34" charset="0"/>
                <a:cs typeface="Segoe UI" panose="020B0502040204020203" pitchFamily="34" charset="0"/>
              </a:rPr>
              <a:t> </a:t>
            </a:r>
          </a:p>
          <a:p>
            <a:pPr marL="461962" indent="-285750">
              <a:spcBef>
                <a:spcPts val="300"/>
              </a:spcBef>
              <a:spcAft>
                <a:spcPts val="300"/>
              </a:spcAft>
              <a:buFont typeface="Wingdings" panose="05000000000000000000" pitchFamily="2" charset="2"/>
              <a:buChar char="§"/>
            </a:pPr>
            <a:r>
              <a:rPr lang="en-US" sz="1600" dirty="0">
                <a:solidFill>
                  <a:srgbClr val="202B5C"/>
                </a:solidFill>
                <a:latin typeface="Segoe UI" panose="020B0502040204020203" pitchFamily="34" charset="0"/>
                <a:cs typeface="Segoe UI" panose="020B0502040204020203" pitchFamily="34" charset="0"/>
              </a:rPr>
              <a:t>Product Innovation : </a:t>
            </a:r>
            <a:r>
              <a:rPr lang="en-US" sz="1600" b="1" dirty="0">
                <a:solidFill>
                  <a:srgbClr val="202B5C"/>
                </a:solidFill>
                <a:latin typeface="Segoe UI" panose="020B0502040204020203" pitchFamily="34" charset="0"/>
                <a:cs typeface="Segoe UI" panose="020B0502040204020203" pitchFamily="34" charset="0"/>
              </a:rPr>
              <a:t>Biometric, metal cards</a:t>
            </a:r>
            <a:r>
              <a:rPr lang="en-US" sz="1600" dirty="0">
                <a:solidFill>
                  <a:srgbClr val="202B5C"/>
                </a:solidFill>
                <a:latin typeface="Segoe UI" panose="020B0502040204020203" pitchFamily="34" charset="0"/>
                <a:cs typeface="Segoe UI" panose="020B0502040204020203" pitchFamily="34" charset="0"/>
              </a:rPr>
              <a:t> </a:t>
            </a:r>
          </a:p>
          <a:p>
            <a:pPr marL="461962" indent="-285750">
              <a:spcBef>
                <a:spcPts val="300"/>
              </a:spcBef>
              <a:spcAft>
                <a:spcPts val="300"/>
              </a:spcAft>
              <a:buFont typeface="Wingdings" panose="05000000000000000000" pitchFamily="2" charset="2"/>
              <a:buChar char="§"/>
            </a:pPr>
            <a:r>
              <a:rPr lang="en-US" sz="1600" dirty="0">
                <a:solidFill>
                  <a:srgbClr val="202B5C"/>
                </a:solidFill>
                <a:latin typeface="Segoe UI" panose="020B0502040204020203" pitchFamily="34" charset="0"/>
                <a:cs typeface="Segoe UI" panose="020B0502040204020203" pitchFamily="34" charset="0"/>
              </a:rPr>
              <a:t>Digital technologies (</a:t>
            </a:r>
            <a:r>
              <a:rPr lang="en-US" sz="1600" b="1" dirty="0">
                <a:solidFill>
                  <a:srgbClr val="202B5C"/>
                </a:solidFill>
                <a:latin typeface="Segoe UI" panose="020B0502040204020203" pitchFamily="34" charset="0"/>
                <a:cs typeface="Segoe UI" panose="020B0502040204020203" pitchFamily="34" charset="0"/>
              </a:rPr>
              <a:t>AI, ML, Analytics</a:t>
            </a:r>
            <a:r>
              <a:rPr lang="en-US" sz="1600" dirty="0">
                <a:solidFill>
                  <a:srgbClr val="202B5C"/>
                </a:solidFill>
                <a:latin typeface="Segoe UI" panose="020B0502040204020203" pitchFamily="34" charset="0"/>
                <a:cs typeface="Segoe UI" panose="020B0502040204020203" pitchFamily="34" charset="0"/>
              </a:rPr>
              <a:t>)  </a:t>
            </a:r>
          </a:p>
          <a:p>
            <a:pPr marL="461962" indent="-285750">
              <a:spcBef>
                <a:spcPts val="300"/>
              </a:spcBef>
              <a:spcAft>
                <a:spcPts val="300"/>
              </a:spcAft>
              <a:buFont typeface="Wingdings" panose="05000000000000000000" pitchFamily="2" charset="2"/>
              <a:buChar char="§"/>
            </a:pPr>
            <a:r>
              <a:rPr lang="en-US" sz="1600" dirty="0">
                <a:solidFill>
                  <a:srgbClr val="202B5C"/>
                </a:solidFill>
                <a:latin typeface="Segoe UI" panose="020B0502040204020203" pitchFamily="34" charset="0"/>
                <a:cs typeface="Segoe UI" panose="020B0502040204020203" pitchFamily="34" charset="0"/>
              </a:rPr>
              <a:t>Public sector </a:t>
            </a:r>
            <a:r>
              <a:rPr lang="en-US" sz="1600" b="1" dirty="0">
                <a:solidFill>
                  <a:srgbClr val="202B5C"/>
                </a:solidFill>
                <a:latin typeface="Segoe UI" panose="020B0502040204020203" pitchFamily="34" charset="0"/>
                <a:cs typeface="Segoe UI" panose="020B0502040204020203" pitchFamily="34" charset="0"/>
              </a:rPr>
              <a:t>digitalization</a:t>
            </a:r>
            <a:r>
              <a:rPr lang="en-US" sz="1600" dirty="0">
                <a:solidFill>
                  <a:srgbClr val="202B5C"/>
                </a:solidFill>
                <a:latin typeface="Segoe UI" panose="020B0502040204020203" pitchFamily="34" charset="0"/>
                <a:cs typeface="Segoe UI" panose="020B0502040204020203" pitchFamily="34" charset="0"/>
              </a:rPr>
              <a:t> (RRF)</a:t>
            </a:r>
          </a:p>
        </p:txBody>
      </p:sp>
      <p:sp>
        <p:nvSpPr>
          <p:cNvPr id="46" name="Rectangle: Rounded Corners 26">
            <a:extLst>
              <a:ext uri="{FF2B5EF4-FFF2-40B4-BE49-F238E27FC236}">
                <a16:creationId xmlns:a16="http://schemas.microsoft.com/office/drawing/2014/main" id="{95C0698E-4269-2561-680C-7B29346B5B44}"/>
              </a:ext>
            </a:extLst>
          </p:cNvPr>
          <p:cNvSpPr/>
          <p:nvPr/>
        </p:nvSpPr>
        <p:spPr>
          <a:xfrm>
            <a:off x="467042" y="1241668"/>
            <a:ext cx="5353866" cy="1185605"/>
          </a:xfrm>
          <a:prstGeom prst="roundRect">
            <a:avLst>
              <a:gd name="adj" fmla="val 230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300"/>
              </a:spcAft>
              <a:buClr>
                <a:srgbClr val="C00000"/>
              </a:buClr>
            </a:pPr>
            <a:r>
              <a:rPr lang="en-US" sz="2400" b="1" dirty="0">
                <a:solidFill>
                  <a:schemeClr val="bg1"/>
                </a:solidFill>
                <a:latin typeface="Segoe UI" panose="020B0502040204020203" pitchFamily="34" charset="0"/>
                <a:cs typeface="Segoe UI" panose="020B0502040204020203" pitchFamily="34" charset="0"/>
              </a:rPr>
              <a:t>Geographic and market share expansion</a:t>
            </a:r>
          </a:p>
        </p:txBody>
      </p:sp>
      <p:sp>
        <p:nvSpPr>
          <p:cNvPr id="47" name="Rectangle: Rounded Corners 25">
            <a:extLst>
              <a:ext uri="{FF2B5EF4-FFF2-40B4-BE49-F238E27FC236}">
                <a16:creationId xmlns:a16="http://schemas.microsoft.com/office/drawing/2014/main" id="{A99ADCAA-3A7F-BE74-71EC-4E1C0D33657B}"/>
              </a:ext>
            </a:extLst>
          </p:cNvPr>
          <p:cNvSpPr/>
          <p:nvPr/>
        </p:nvSpPr>
        <p:spPr>
          <a:xfrm>
            <a:off x="467042" y="2758879"/>
            <a:ext cx="5353866" cy="1551561"/>
          </a:xfrm>
          <a:prstGeom prst="roundRect">
            <a:avLst>
              <a:gd name="adj" fmla="val 230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2" indent="-285750">
              <a:spcBef>
                <a:spcPts val="300"/>
              </a:spcBef>
              <a:spcAft>
                <a:spcPts val="300"/>
              </a:spcAft>
              <a:buFont typeface="Wingdings" panose="05000000000000000000" pitchFamily="2" charset="2"/>
              <a:buChar char="§"/>
            </a:pPr>
            <a:r>
              <a:rPr lang="en-US" sz="1600" dirty="0">
                <a:solidFill>
                  <a:srgbClr val="202B5C"/>
                </a:solidFill>
                <a:latin typeface="Segoe UI" panose="020B0502040204020203" pitchFamily="34" charset="0"/>
                <a:cs typeface="Segoe UI" panose="020B0502040204020203" pitchFamily="34" charset="0"/>
              </a:rPr>
              <a:t>New focus markets: </a:t>
            </a:r>
            <a:r>
              <a:rPr lang="en-US" sz="1600" b="1" dirty="0">
                <a:solidFill>
                  <a:srgbClr val="202B5C"/>
                </a:solidFill>
                <a:latin typeface="Segoe UI" panose="020B0502040204020203" pitchFamily="34" charset="0"/>
                <a:cs typeface="Segoe UI" panose="020B0502040204020203" pitchFamily="34" charset="0"/>
              </a:rPr>
              <a:t>US, UK, MEA</a:t>
            </a:r>
            <a:r>
              <a:rPr lang="en-US" sz="1600" dirty="0">
                <a:solidFill>
                  <a:srgbClr val="202B5C"/>
                </a:solidFill>
                <a:latin typeface="Segoe UI" panose="020B0502040204020203" pitchFamily="34" charset="0"/>
                <a:cs typeface="Segoe UI" panose="020B0502040204020203" pitchFamily="34" charset="0"/>
              </a:rPr>
              <a:t> </a:t>
            </a:r>
          </a:p>
          <a:p>
            <a:pPr marL="461962" indent="-285750">
              <a:spcBef>
                <a:spcPts val="300"/>
              </a:spcBef>
              <a:spcAft>
                <a:spcPts val="300"/>
              </a:spcAft>
              <a:buFont typeface="Wingdings" panose="05000000000000000000" pitchFamily="2" charset="2"/>
              <a:buChar char="§"/>
            </a:pPr>
            <a:r>
              <a:rPr lang="en-US" sz="1600" dirty="0">
                <a:solidFill>
                  <a:srgbClr val="202B5C"/>
                </a:solidFill>
                <a:latin typeface="Segoe UI" panose="020B0502040204020203" pitchFamily="34" charset="0"/>
                <a:cs typeface="Segoe UI" panose="020B0502040204020203" pitchFamily="34" charset="0"/>
              </a:rPr>
              <a:t>Cross-selling and up-selling to existing clients</a:t>
            </a:r>
          </a:p>
          <a:p>
            <a:pPr marL="461962" indent="-285750">
              <a:spcBef>
                <a:spcPts val="300"/>
              </a:spcBef>
              <a:spcAft>
                <a:spcPts val="300"/>
              </a:spcAft>
              <a:buFont typeface="Wingdings" panose="05000000000000000000" pitchFamily="2" charset="2"/>
              <a:buChar char="§"/>
            </a:pPr>
            <a:r>
              <a:rPr lang="en-US" sz="1600" dirty="0">
                <a:solidFill>
                  <a:srgbClr val="202B5C"/>
                </a:solidFill>
                <a:latin typeface="Segoe UI" panose="020B0502040204020203" pitchFamily="34" charset="0"/>
                <a:cs typeface="Segoe UI" panose="020B0502040204020203" pitchFamily="34" charset="0"/>
              </a:rPr>
              <a:t>Continued leadership in specific market segments such as </a:t>
            </a:r>
            <a:r>
              <a:rPr lang="en-US" sz="1600" b="1" dirty="0">
                <a:solidFill>
                  <a:srgbClr val="202B5C"/>
                </a:solidFill>
                <a:latin typeface="Segoe UI" panose="020B0502040204020203" pitchFamily="34" charset="0"/>
                <a:cs typeface="Segoe UI" panose="020B0502040204020203" pitchFamily="34" charset="0"/>
              </a:rPr>
              <a:t>Challenger/Neo Banks</a:t>
            </a:r>
          </a:p>
        </p:txBody>
      </p:sp>
      <p:sp>
        <p:nvSpPr>
          <p:cNvPr id="48" name="Rectangle: Rounded Corners 25">
            <a:extLst>
              <a:ext uri="{FF2B5EF4-FFF2-40B4-BE49-F238E27FC236}">
                <a16:creationId xmlns:a16="http://schemas.microsoft.com/office/drawing/2014/main" id="{A99ADCAA-3A7F-BE74-71EC-4E1C0D33657B}"/>
              </a:ext>
            </a:extLst>
          </p:cNvPr>
          <p:cNvSpPr/>
          <p:nvPr/>
        </p:nvSpPr>
        <p:spPr>
          <a:xfrm>
            <a:off x="467042" y="4562764"/>
            <a:ext cx="11290849" cy="1719149"/>
          </a:xfrm>
          <a:prstGeom prst="roundRect">
            <a:avLst>
              <a:gd name="adj" fmla="val 2305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2">
              <a:spcBef>
                <a:spcPts val="300"/>
              </a:spcBef>
              <a:spcAft>
                <a:spcPts val="300"/>
              </a:spcAft>
            </a:pPr>
            <a:r>
              <a:rPr lang="en-US" sz="1600" b="1" i="1" dirty="0">
                <a:solidFill>
                  <a:srgbClr val="202B5C"/>
                </a:solidFill>
                <a:latin typeface="Segoe UI" panose="020B0502040204020203" pitchFamily="34" charset="0"/>
                <a:cs typeface="Segoe UI" panose="020B0502040204020203" pitchFamily="34" charset="0"/>
              </a:rPr>
              <a:t>Drivers </a:t>
            </a:r>
          </a:p>
          <a:p>
            <a:pPr marL="461962" indent="-285750">
              <a:spcBef>
                <a:spcPts val="300"/>
              </a:spcBef>
              <a:spcAft>
                <a:spcPts val="300"/>
              </a:spcAft>
              <a:buFont typeface="Wingdings" panose="05000000000000000000" pitchFamily="2" charset="2"/>
              <a:buChar char="§"/>
            </a:pPr>
            <a:r>
              <a:rPr lang="en-US" sz="1600" i="1" dirty="0">
                <a:solidFill>
                  <a:srgbClr val="202B5C"/>
                </a:solidFill>
                <a:latin typeface="Segoe UI" panose="020B0502040204020203" pitchFamily="34" charset="0"/>
                <a:cs typeface="Segoe UI" panose="020B0502040204020203" pitchFamily="34" charset="0"/>
              </a:rPr>
              <a:t>New corporate structure based on geographical clusters enabling faster expansion in new markets, cross selling, customer centric </a:t>
            </a:r>
          </a:p>
          <a:p>
            <a:pPr marL="461962" indent="-285750">
              <a:spcBef>
                <a:spcPts val="300"/>
              </a:spcBef>
              <a:spcAft>
                <a:spcPts val="300"/>
              </a:spcAft>
              <a:buFont typeface="Wingdings" panose="05000000000000000000" pitchFamily="2" charset="2"/>
              <a:buChar char="§"/>
            </a:pPr>
            <a:r>
              <a:rPr lang="en-US" sz="1600" i="1" dirty="0">
                <a:solidFill>
                  <a:srgbClr val="202B5C"/>
                </a:solidFill>
                <a:latin typeface="Segoe UI" panose="020B0502040204020203" pitchFamily="34" charset="0"/>
                <a:cs typeface="Segoe UI" panose="020B0502040204020203" pitchFamily="34" charset="0"/>
              </a:rPr>
              <a:t>Selective acquisitions enhancing product offering and geographical footprint</a:t>
            </a:r>
          </a:p>
          <a:p>
            <a:pPr marL="461962" indent="-285750">
              <a:spcBef>
                <a:spcPts val="300"/>
              </a:spcBef>
              <a:spcAft>
                <a:spcPts val="300"/>
              </a:spcAft>
              <a:buFont typeface="Wingdings" panose="05000000000000000000" pitchFamily="2" charset="2"/>
              <a:buChar char="§"/>
            </a:pPr>
            <a:r>
              <a:rPr lang="en-US" sz="1600" i="1" dirty="0">
                <a:solidFill>
                  <a:srgbClr val="202B5C"/>
                </a:solidFill>
                <a:latin typeface="Segoe UI" panose="020B0502040204020203" pitchFamily="34" charset="0"/>
                <a:cs typeface="Segoe UI" panose="020B0502040204020203" pitchFamily="34" charset="0"/>
              </a:rPr>
              <a:t>Group expansion in new, technological areas </a:t>
            </a:r>
          </a:p>
        </p:txBody>
      </p:sp>
    </p:spTree>
    <p:extLst>
      <p:ext uri="{BB962C8B-B14F-4D97-AF65-F5344CB8AC3E}">
        <p14:creationId xmlns:p14="http://schemas.microsoft.com/office/powerpoint/2010/main" val="24041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37F3923-B6D0-FCA9-7462-C16F9EAD08E2}"/>
              </a:ext>
            </a:extLst>
          </p:cNvPr>
          <p:cNvSpPr>
            <a:spLocks noGrp="1"/>
          </p:cNvSpPr>
          <p:nvPr>
            <p:ph type="ctrTitle"/>
          </p:nvPr>
        </p:nvSpPr>
        <p:spPr>
          <a:xfrm>
            <a:off x="526473" y="170230"/>
            <a:ext cx="11425383" cy="787835"/>
          </a:xfrm>
        </p:spPr>
        <p:txBody>
          <a:bodyPr>
            <a:normAutofit/>
          </a:bodyPr>
          <a:lstStyle/>
          <a:p>
            <a:r>
              <a:rPr lang="en-US" sz="2200" dirty="0"/>
              <a:t>2024 Guidance</a:t>
            </a:r>
          </a:p>
        </p:txBody>
      </p:sp>
      <p:pic>
        <p:nvPicPr>
          <p:cNvPr id="3" name="Graphic 2" descr="Bar graph with upward trend outline">
            <a:extLst>
              <a:ext uri="{FF2B5EF4-FFF2-40B4-BE49-F238E27FC236}">
                <a16:creationId xmlns:a16="http://schemas.microsoft.com/office/drawing/2014/main" id="{0922835A-C3ED-8651-D64A-221C1BEEF1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8449" y="1246472"/>
            <a:ext cx="432000" cy="432000"/>
          </a:xfrm>
          <a:prstGeom prst="rect">
            <a:avLst/>
          </a:prstGeom>
        </p:spPr>
      </p:pic>
      <p:pic>
        <p:nvPicPr>
          <p:cNvPr id="9" name="Graphic 8" descr="Target outline">
            <a:extLst>
              <a:ext uri="{FF2B5EF4-FFF2-40B4-BE49-F238E27FC236}">
                <a16:creationId xmlns:a16="http://schemas.microsoft.com/office/drawing/2014/main" id="{E1710C59-912F-539A-15DB-631152F2BC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8333" y="1222125"/>
            <a:ext cx="432000" cy="432000"/>
          </a:xfrm>
          <a:prstGeom prst="rect">
            <a:avLst/>
          </a:prstGeom>
        </p:spPr>
      </p:pic>
      <p:sp>
        <p:nvSpPr>
          <p:cNvPr id="4" name="Slide Number Placeholder 3">
            <a:extLst>
              <a:ext uri="{FF2B5EF4-FFF2-40B4-BE49-F238E27FC236}">
                <a16:creationId xmlns:a16="http://schemas.microsoft.com/office/drawing/2014/main" id="{6B219B5A-C25B-53A4-3EE9-FD56E7A1ACB1}"/>
              </a:ext>
            </a:extLst>
          </p:cNvPr>
          <p:cNvSpPr>
            <a:spLocks noGrp="1"/>
          </p:cNvSpPr>
          <p:nvPr>
            <p:ph type="sldNum" sz="quarter" idx="4"/>
          </p:nvPr>
        </p:nvSpPr>
        <p:spPr>
          <a:xfrm>
            <a:off x="4629884" y="6489521"/>
            <a:ext cx="2743200" cy="365125"/>
          </a:xfrm>
        </p:spPr>
        <p:txBody>
          <a:bodyPr/>
          <a:lstStyle/>
          <a:p>
            <a:fld id="{56D675D8-086B-4728-8EF3-A2AAB17D6CC4}" type="slidenum">
              <a:rPr lang="el-GR" smtClean="0"/>
              <a:pPr/>
              <a:t>12</a:t>
            </a:fld>
            <a:endParaRPr lang="el-GR" dirty="0"/>
          </a:p>
        </p:txBody>
      </p:sp>
      <p:sp>
        <p:nvSpPr>
          <p:cNvPr id="6" name="Rectangle: Rounded Corners 25">
            <a:extLst>
              <a:ext uri="{FF2B5EF4-FFF2-40B4-BE49-F238E27FC236}">
                <a16:creationId xmlns:a16="http://schemas.microsoft.com/office/drawing/2014/main" id="{A99ADCAA-3A7F-BE74-71EC-4E1C0D33657B}"/>
              </a:ext>
            </a:extLst>
          </p:cNvPr>
          <p:cNvSpPr/>
          <p:nvPr/>
        </p:nvSpPr>
        <p:spPr>
          <a:xfrm>
            <a:off x="267854" y="1222125"/>
            <a:ext cx="11610111" cy="3349875"/>
          </a:xfrm>
          <a:prstGeom prst="roundRect">
            <a:avLst>
              <a:gd name="adj" fmla="val 230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Bef>
                <a:spcPts val="600"/>
              </a:spcBef>
              <a:spcAft>
                <a:spcPts val="600"/>
              </a:spcAft>
              <a:buFont typeface="Symbol" panose="05050102010706020507" pitchFamily="18" charset="2"/>
              <a:buChar char=""/>
            </a:pPr>
            <a:r>
              <a:rPr lang="en-GB" sz="1600" dirty="0">
                <a:solidFill>
                  <a:srgbClr val="202B5C"/>
                </a:solidFill>
                <a:latin typeface="Tahoma" panose="020B0604030504040204" pitchFamily="34" charset="0"/>
                <a:ea typeface="Times New Roman" panose="02020603050405020304" pitchFamily="18" charset="0"/>
              </a:rPr>
              <a:t>Pipeline for the rest of the year is strong with many important contracts signed during the period that will positively affect performance from Q2 onwards</a:t>
            </a:r>
          </a:p>
          <a:p>
            <a:pPr marL="342900" lvl="0" indent="-342900" algn="just">
              <a:lnSpc>
                <a:spcPct val="150000"/>
              </a:lnSpc>
              <a:spcBef>
                <a:spcPts val="600"/>
              </a:spcBef>
              <a:spcAft>
                <a:spcPts val="600"/>
              </a:spcAft>
              <a:buFont typeface="Symbol" panose="05050102010706020507" pitchFamily="18" charset="2"/>
              <a:buChar char=""/>
            </a:pPr>
            <a:r>
              <a:rPr lang="en-US" sz="1600" dirty="0">
                <a:solidFill>
                  <a:srgbClr val="202B5C"/>
                </a:solidFill>
                <a:latin typeface="Tahoma" panose="020B0604030504040204" pitchFamily="34" charset="0"/>
                <a:ea typeface="Times New Roman" panose="02020603050405020304" pitchFamily="18" charset="0"/>
              </a:rPr>
              <a:t>We expect </a:t>
            </a:r>
            <a:r>
              <a:rPr lang="en-US" sz="1600" b="1" i="1" u="sng" dirty="0">
                <a:solidFill>
                  <a:srgbClr val="202B5C"/>
                </a:solidFill>
                <a:latin typeface="Tahoma" panose="020B0604030504040204" pitchFamily="34" charset="0"/>
                <a:ea typeface="Times New Roman" panose="02020603050405020304" pitchFamily="18" charset="0"/>
              </a:rPr>
              <a:t>2024 Adj. Revenue to grow by approx. 10% and Adj. EBITDA by a higher percentage (10%-12%)</a:t>
            </a:r>
            <a:r>
              <a:rPr lang="en-US" sz="1600" dirty="0">
                <a:solidFill>
                  <a:srgbClr val="202B5C"/>
                </a:solidFill>
                <a:latin typeface="Tahoma" panose="020B0604030504040204" pitchFamily="34" charset="0"/>
                <a:ea typeface="Times New Roman" panose="02020603050405020304" pitchFamily="18" charset="0"/>
              </a:rPr>
              <a:t>, further enhancing margins</a:t>
            </a:r>
          </a:p>
          <a:p>
            <a:pPr marL="342900" lvl="0" indent="-342900" algn="just">
              <a:lnSpc>
                <a:spcPct val="150000"/>
              </a:lnSpc>
              <a:spcBef>
                <a:spcPts val="600"/>
              </a:spcBef>
              <a:spcAft>
                <a:spcPts val="600"/>
              </a:spcAft>
              <a:buFont typeface="Symbol" panose="05050102010706020507" pitchFamily="18" charset="2"/>
              <a:buChar char=""/>
            </a:pPr>
            <a:r>
              <a:rPr lang="en-US" sz="1600" dirty="0">
                <a:solidFill>
                  <a:srgbClr val="202B5C"/>
                </a:solidFill>
                <a:latin typeface="Tahoma" panose="020B0604030504040204" pitchFamily="34" charset="0"/>
                <a:ea typeface="Times New Roman" panose="02020603050405020304" pitchFamily="18" charset="0"/>
              </a:rPr>
              <a:t>In line with our growth strategy, in April we acquired </a:t>
            </a:r>
            <a:r>
              <a:rPr lang="en-US" sz="1600" dirty="0" err="1">
                <a:solidFill>
                  <a:srgbClr val="202B5C"/>
                </a:solidFill>
                <a:latin typeface="Tahoma" panose="020B0604030504040204" pitchFamily="34" charset="0"/>
                <a:ea typeface="Times New Roman" panose="02020603050405020304" pitchFamily="18" charset="0"/>
              </a:rPr>
              <a:t>LSTech</a:t>
            </a:r>
            <a:r>
              <a:rPr lang="en-US" sz="1600" dirty="0">
                <a:solidFill>
                  <a:srgbClr val="202B5C"/>
                </a:solidFill>
                <a:latin typeface="Tahoma" panose="020B0604030504040204" pitchFamily="34" charset="0"/>
                <a:ea typeface="Times New Roman" panose="02020603050405020304" pitchFamily="18" charset="0"/>
              </a:rPr>
              <a:t>, with strong expertise in research and data analytics, adding cutting edge AI solutions as well as research capacity </a:t>
            </a:r>
          </a:p>
        </p:txBody>
      </p:sp>
    </p:spTree>
    <p:extLst>
      <p:ext uri="{BB962C8B-B14F-4D97-AF65-F5344CB8AC3E}">
        <p14:creationId xmlns:p14="http://schemas.microsoft.com/office/powerpoint/2010/main" val="223158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Title 2">
            <a:extLst>
              <a:ext uri="{FF2B5EF4-FFF2-40B4-BE49-F238E27FC236}">
                <a16:creationId xmlns:a16="http://schemas.microsoft.com/office/drawing/2014/main" id="{895BB7E6-6A38-3F3D-887D-E27FD9B8E5E5}"/>
              </a:ext>
            </a:extLst>
          </p:cNvPr>
          <p:cNvSpPr txBox="1">
            <a:spLocks/>
          </p:cNvSpPr>
          <p:nvPr/>
        </p:nvSpPr>
        <p:spPr>
          <a:xfrm>
            <a:off x="572633" y="134356"/>
            <a:ext cx="10934321" cy="76417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3200" b="1" kern="1200">
                <a:solidFill>
                  <a:srgbClr val="202B5C"/>
                </a:solidFill>
                <a:latin typeface="Segoe UI" panose="020B0502040204020203" pitchFamily="34" charset="0"/>
                <a:ea typeface="+mj-ea"/>
                <a:cs typeface="Segoe UI" panose="020B0502040204020203" pitchFamily="34" charset="0"/>
              </a:defRPr>
            </a:lvl1pPr>
          </a:lstStyle>
          <a:p>
            <a:r>
              <a:rPr lang="en-US"/>
              <a:t>Highly Experienced Management Team</a:t>
            </a:r>
            <a:br>
              <a:rPr lang="en-US"/>
            </a:br>
            <a:r>
              <a:rPr lang="en-GB" sz="1800">
                <a:solidFill>
                  <a:schemeClr val="tx1">
                    <a:lumMod val="50000"/>
                    <a:lumOff val="50000"/>
                  </a:schemeClr>
                </a:solidFill>
                <a:ea typeface="Times New Roman" panose="02020603050405020304" pitchFamily="18" charset="0"/>
              </a:rPr>
              <a:t>An international team with deep and complementary experience</a:t>
            </a:r>
            <a:br>
              <a:rPr lang="el-GR">
                <a:solidFill>
                  <a:prstClr val="black"/>
                </a:solidFill>
                <a:highlight>
                  <a:srgbClr val="FFFF00"/>
                </a:highlight>
              </a:rPr>
            </a:br>
            <a:endParaRPr lang="en-US" sz="2000" dirty="0">
              <a:solidFill>
                <a:schemeClr val="tx1">
                  <a:lumMod val="65000"/>
                  <a:lumOff val="35000"/>
                </a:schemeClr>
              </a:solidFill>
            </a:endParaRPr>
          </a:p>
        </p:txBody>
      </p:sp>
      <p:cxnSp>
        <p:nvCxnSpPr>
          <p:cNvPr id="33" name="Straight Connector 32">
            <a:extLst>
              <a:ext uri="{FF2B5EF4-FFF2-40B4-BE49-F238E27FC236}">
                <a16:creationId xmlns:a16="http://schemas.microsoft.com/office/drawing/2014/main" id="{5761E997-33E3-DE0E-C853-3A1AEDF89A1D}"/>
              </a:ext>
            </a:extLst>
          </p:cNvPr>
          <p:cNvCxnSpPr>
            <a:cxnSpLocks/>
          </p:cNvCxnSpPr>
          <p:nvPr/>
        </p:nvCxnSpPr>
        <p:spPr>
          <a:xfrm>
            <a:off x="223365" y="2744402"/>
            <a:ext cx="11637709" cy="22209"/>
          </a:xfrm>
          <a:prstGeom prst="line">
            <a:avLst/>
          </a:prstGeom>
          <a:ln>
            <a:solidFill>
              <a:srgbClr val="950D11"/>
            </a:solidFill>
          </a:ln>
          <a:effectLst/>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9253C0F-7796-DFC1-5231-3C9463D58B61}"/>
              </a:ext>
            </a:extLst>
          </p:cNvPr>
          <p:cNvSpPr txBox="1"/>
          <p:nvPr/>
        </p:nvSpPr>
        <p:spPr>
          <a:xfrm>
            <a:off x="91441" y="2218867"/>
            <a:ext cx="2075688" cy="569387"/>
          </a:xfrm>
          <a:prstGeom prst="rect">
            <a:avLst/>
          </a:prstGeom>
          <a:noFill/>
        </p:spPr>
        <p:txBody>
          <a:bodyPr wrap="square" rtlCol="0">
            <a:spAutoFit/>
          </a:bodyPr>
          <a:lstStyle/>
          <a:p>
            <a:pPr algn="ctr"/>
            <a:r>
              <a:rPr lang="en-US" sz="1100" b="1" dirty="0">
                <a:solidFill>
                  <a:prstClr val="black"/>
                </a:solidFill>
                <a:latin typeface="Segoe UI" panose="020B0502040204020203" pitchFamily="34" charset="0"/>
                <a:cs typeface="Segoe UI" panose="020B0502040204020203" pitchFamily="34" charset="0"/>
              </a:rPr>
              <a:t>Nikolaos </a:t>
            </a:r>
            <a:r>
              <a:rPr lang="en-US" sz="1100" b="1" dirty="0" err="1">
                <a:solidFill>
                  <a:prstClr val="black"/>
                </a:solidFill>
                <a:latin typeface="Segoe UI" panose="020B0502040204020203" pitchFamily="34" charset="0"/>
                <a:cs typeface="Segoe UI" panose="020B0502040204020203" pitchFamily="34" charset="0"/>
              </a:rPr>
              <a:t>Lykos</a:t>
            </a:r>
            <a:endParaRPr lang="en-US" sz="1100" b="1" dirty="0">
              <a:solidFill>
                <a:prstClr val="black"/>
              </a:solidFill>
              <a:latin typeface="Segoe UI" panose="020B0502040204020203" pitchFamily="34" charset="0"/>
              <a:cs typeface="Segoe UI" panose="020B0502040204020203" pitchFamily="34" charset="0"/>
            </a:endParaRPr>
          </a:p>
          <a:p>
            <a:pPr algn="ctr"/>
            <a:r>
              <a:rPr lang="en-US" sz="1000" dirty="0">
                <a:solidFill>
                  <a:prstClr val="black"/>
                </a:solidFill>
                <a:latin typeface="Segoe UI" panose="020B0502040204020203" pitchFamily="34" charset="0"/>
                <a:cs typeface="Segoe UI" panose="020B0502040204020203" pitchFamily="34" charset="0"/>
              </a:rPr>
              <a:t>Chairman of the </a:t>
            </a:r>
          </a:p>
          <a:p>
            <a:pPr algn="ctr"/>
            <a:r>
              <a:rPr lang="en-US" sz="1000" dirty="0">
                <a:solidFill>
                  <a:prstClr val="black"/>
                </a:solidFill>
                <a:latin typeface="Segoe UI" panose="020B0502040204020203" pitchFamily="34" charset="0"/>
                <a:cs typeface="Segoe UI" panose="020B0502040204020203" pitchFamily="34" charset="0"/>
              </a:rPr>
              <a:t>Management Board</a:t>
            </a:r>
            <a:endParaRPr lang="el-GR" sz="1000" dirty="0">
              <a:solidFill>
                <a:prstClr val="black"/>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10B17DF2-731B-B918-6D8E-477EAD3B92F8}"/>
              </a:ext>
            </a:extLst>
          </p:cNvPr>
          <p:cNvSpPr txBox="1"/>
          <p:nvPr/>
        </p:nvSpPr>
        <p:spPr>
          <a:xfrm>
            <a:off x="1764461" y="2239409"/>
            <a:ext cx="2269231" cy="569387"/>
          </a:xfrm>
          <a:prstGeom prst="rect">
            <a:avLst/>
          </a:prstGeom>
          <a:noFill/>
        </p:spPr>
        <p:txBody>
          <a:bodyPr wrap="square" rtlCol="0">
            <a:spAutoFit/>
          </a:bodyPr>
          <a:lstStyle/>
          <a:p>
            <a:pPr algn="ctr"/>
            <a:r>
              <a:rPr lang="en-US" sz="1100" b="1" dirty="0">
                <a:solidFill>
                  <a:prstClr val="black"/>
                </a:solidFill>
                <a:latin typeface="Segoe UI" panose="020B0502040204020203" pitchFamily="34" charset="0"/>
                <a:cs typeface="Segoe UI" panose="020B0502040204020203" pitchFamily="34" charset="0"/>
              </a:rPr>
              <a:t>Manolis Kontos</a:t>
            </a:r>
          </a:p>
          <a:p>
            <a:pPr algn="ctr"/>
            <a:r>
              <a:rPr lang="en-US" sz="1000" dirty="0">
                <a:solidFill>
                  <a:prstClr val="black"/>
                </a:solidFill>
                <a:latin typeface="Segoe UI" panose="020B0502040204020203" pitchFamily="34" charset="0"/>
                <a:cs typeface="Segoe UI" panose="020B0502040204020203" pitchFamily="34" charset="0"/>
              </a:rPr>
              <a:t>Group CEO, Vice Chairman </a:t>
            </a:r>
          </a:p>
          <a:p>
            <a:pPr algn="ctr"/>
            <a:r>
              <a:rPr lang="en-US" sz="1000" dirty="0">
                <a:solidFill>
                  <a:prstClr val="black"/>
                </a:solidFill>
                <a:latin typeface="Segoe UI" panose="020B0502040204020203" pitchFamily="34" charset="0"/>
                <a:cs typeface="Segoe UI" panose="020B0502040204020203" pitchFamily="34" charset="0"/>
              </a:rPr>
              <a:t>EVP C.E. Europe &amp; DACH</a:t>
            </a:r>
            <a:endParaRPr lang="el-GR" sz="1000" dirty="0">
              <a:solidFill>
                <a:prstClr val="black"/>
              </a:solidFill>
              <a:latin typeface="Segoe UI" panose="020B0502040204020203"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C18DF6CA-695C-086F-C8EF-9A1E3ADD3519}"/>
              </a:ext>
            </a:extLst>
          </p:cNvPr>
          <p:cNvSpPr/>
          <p:nvPr/>
        </p:nvSpPr>
        <p:spPr>
          <a:xfrm>
            <a:off x="249387" y="2844585"/>
            <a:ext cx="1667791" cy="3538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Bef>
                <a:spcPts val="200"/>
              </a:spcBef>
              <a:spcAft>
                <a:spcPts val="300"/>
              </a:spcAft>
            </a:pPr>
            <a:r>
              <a:rPr lang="en-US" sz="1000" dirty="0">
                <a:solidFill>
                  <a:prstClr val="black"/>
                </a:solidFill>
                <a:latin typeface="Segoe UI" panose="020B0502040204020203" pitchFamily="34" charset="0"/>
                <a:cs typeface="Segoe UI" panose="020B0502040204020203" pitchFamily="34" charset="0"/>
              </a:rPr>
              <a:t>Representing the 4</a:t>
            </a:r>
            <a:r>
              <a:rPr lang="en-US" sz="1000" baseline="30000" dirty="0">
                <a:solidFill>
                  <a:prstClr val="black"/>
                </a:solidFill>
                <a:latin typeface="Segoe UI" panose="020B0502040204020203" pitchFamily="34" charset="0"/>
                <a:cs typeface="Segoe UI" panose="020B0502040204020203" pitchFamily="34" charset="0"/>
              </a:rPr>
              <a:t>th</a:t>
            </a:r>
            <a:r>
              <a:rPr lang="en-US" sz="1000" dirty="0">
                <a:solidFill>
                  <a:prstClr val="black"/>
                </a:solidFill>
                <a:latin typeface="Segoe UI" panose="020B0502040204020203" pitchFamily="34" charset="0"/>
                <a:cs typeface="Segoe UI" panose="020B0502040204020203" pitchFamily="34" charset="0"/>
              </a:rPr>
              <a:t> generation of Lykos family.</a:t>
            </a:r>
          </a:p>
          <a:p>
            <a:pPr marL="171450" indent="-171450">
              <a:spcBef>
                <a:spcPts val="200"/>
              </a:spcBef>
              <a:spcAft>
                <a:spcPts val="300"/>
              </a:spcAft>
              <a:buFont typeface="Arial" panose="020B0604020202020204" pitchFamily="34" charset="0"/>
              <a:buChar char="•"/>
            </a:pPr>
            <a:r>
              <a:rPr lang="en-US" sz="1000" dirty="0">
                <a:solidFill>
                  <a:prstClr val="black"/>
                </a:solidFill>
                <a:latin typeface="Segoe UI" panose="020B0502040204020203" pitchFamily="34" charset="0"/>
                <a:cs typeface="Segoe UI" panose="020B0502040204020203" pitchFamily="34" charset="0"/>
              </a:rPr>
              <a:t>In 2000, he became Chairman of the Board and CEO of INFORM P. LYKOS HOLDINGS S.A.</a:t>
            </a:r>
          </a:p>
          <a:p>
            <a:pPr marL="171450" indent="-171450">
              <a:spcBef>
                <a:spcPts val="200"/>
              </a:spcBef>
              <a:spcAft>
                <a:spcPts val="300"/>
              </a:spcAft>
              <a:buFont typeface="Arial" panose="020B0604020202020204" pitchFamily="34" charset="0"/>
              <a:buChar char="•"/>
            </a:pPr>
            <a:r>
              <a:rPr lang="en-US" sz="1000" dirty="0">
                <a:solidFill>
                  <a:prstClr val="black"/>
                </a:solidFill>
                <a:latin typeface="Segoe UI" panose="020B0502040204020203" pitchFamily="34" charset="0"/>
                <a:cs typeface="Segoe UI" panose="020B0502040204020203" pitchFamily="34" charset="0"/>
              </a:rPr>
              <a:t>Since 2011, he is steering for the consolidation of all group operations in Vienna from the position of the Chairman of the Management Board. </a:t>
            </a:r>
          </a:p>
          <a:p>
            <a:pPr marL="171450" indent="-171450">
              <a:spcBef>
                <a:spcPts val="200"/>
              </a:spcBef>
              <a:spcAft>
                <a:spcPts val="300"/>
              </a:spcAft>
              <a:buFont typeface="Arial" panose="020B0604020202020204" pitchFamily="34" charset="0"/>
              <a:buChar char="•"/>
            </a:pPr>
            <a:r>
              <a:rPr lang="en-US" sz="1000" dirty="0">
                <a:solidFill>
                  <a:prstClr val="black"/>
                </a:solidFill>
                <a:latin typeface="Segoe UI" panose="020B0502040204020203" pitchFamily="34" charset="0"/>
                <a:cs typeface="Segoe UI" panose="020B0502040204020203" pitchFamily="34" charset="0"/>
              </a:rPr>
              <a:t>He has been in the Board of the International Business Forms Industries since 1984 and has served as its Chairman for two consecutive terms. </a:t>
            </a:r>
          </a:p>
        </p:txBody>
      </p:sp>
      <p:sp>
        <p:nvSpPr>
          <p:cNvPr id="37" name="TextBox 36">
            <a:extLst>
              <a:ext uri="{FF2B5EF4-FFF2-40B4-BE49-F238E27FC236}">
                <a16:creationId xmlns:a16="http://schemas.microsoft.com/office/drawing/2014/main" id="{EC599C8D-5A81-E659-3365-F233910583D0}"/>
              </a:ext>
            </a:extLst>
          </p:cNvPr>
          <p:cNvSpPr txBox="1"/>
          <p:nvPr/>
        </p:nvSpPr>
        <p:spPr>
          <a:xfrm>
            <a:off x="3787583" y="2246061"/>
            <a:ext cx="1416963" cy="569387"/>
          </a:xfrm>
          <a:prstGeom prst="rect">
            <a:avLst/>
          </a:prstGeom>
          <a:noFill/>
        </p:spPr>
        <p:txBody>
          <a:bodyPr wrap="square" rtlCol="0">
            <a:spAutoFit/>
          </a:bodyPr>
          <a:lstStyle/>
          <a:p>
            <a:pPr algn="ctr"/>
            <a:r>
              <a:rPr lang="en-US" sz="1100" b="1" dirty="0">
                <a:solidFill>
                  <a:prstClr val="black"/>
                </a:solidFill>
                <a:latin typeface="Segoe UI" panose="020B0502040204020203" pitchFamily="34" charset="0"/>
                <a:cs typeface="Segoe UI" panose="020B0502040204020203" pitchFamily="34" charset="0"/>
              </a:rPr>
              <a:t>Markus </a:t>
            </a:r>
            <a:r>
              <a:rPr lang="en-US" sz="1100" b="1" dirty="0" err="1">
                <a:solidFill>
                  <a:prstClr val="black"/>
                </a:solidFill>
                <a:latin typeface="Segoe UI" panose="020B0502040204020203" pitchFamily="34" charset="0"/>
                <a:cs typeface="Segoe UI" panose="020B0502040204020203" pitchFamily="34" charset="0"/>
              </a:rPr>
              <a:t>Kirchmayr</a:t>
            </a:r>
            <a:endParaRPr lang="en-US" sz="1100" b="1" dirty="0">
              <a:solidFill>
                <a:prstClr val="black"/>
              </a:solidFill>
              <a:latin typeface="Segoe UI" panose="020B0502040204020203" pitchFamily="34" charset="0"/>
              <a:cs typeface="Segoe UI" panose="020B0502040204020203" pitchFamily="34" charset="0"/>
            </a:endParaRPr>
          </a:p>
          <a:p>
            <a:pPr algn="ctr"/>
            <a:r>
              <a:rPr lang="en-US" sz="1000" dirty="0">
                <a:solidFill>
                  <a:prstClr val="black"/>
                </a:solidFill>
                <a:latin typeface="Segoe UI" panose="020B0502040204020203" pitchFamily="34" charset="0"/>
                <a:cs typeface="Segoe UI" panose="020B0502040204020203" pitchFamily="34" charset="0"/>
              </a:rPr>
              <a:t>Group Chief Financial Officer</a:t>
            </a:r>
            <a:endParaRPr lang="el-GR" sz="1000" dirty="0">
              <a:solidFill>
                <a:prstClr val="black"/>
              </a:solidFill>
              <a:latin typeface="Segoe UI" panose="020B0502040204020203" pitchFamily="34" charset="0"/>
              <a:cs typeface="Segoe UI" panose="020B0502040204020203" pitchFamily="34" charset="0"/>
            </a:endParaRPr>
          </a:p>
        </p:txBody>
      </p:sp>
      <p:sp>
        <p:nvSpPr>
          <p:cNvPr id="38" name="Rectangle 37">
            <a:extLst>
              <a:ext uri="{FF2B5EF4-FFF2-40B4-BE49-F238E27FC236}">
                <a16:creationId xmlns:a16="http://schemas.microsoft.com/office/drawing/2014/main" id="{D39591D8-97D0-655C-10BE-F81C5CA7078C}"/>
              </a:ext>
            </a:extLst>
          </p:cNvPr>
          <p:cNvSpPr/>
          <p:nvPr/>
        </p:nvSpPr>
        <p:spPr>
          <a:xfrm>
            <a:off x="3713695" y="2870030"/>
            <a:ext cx="1461809" cy="3513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Bef>
                <a:spcPts val="200"/>
              </a:spcBef>
              <a:spcAft>
                <a:spcPts val="300"/>
              </a:spcAft>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Since 2015 with the Group originally as Digital Security Division CFO and since 2021 as Group CFO.</a:t>
            </a:r>
            <a:endParaRPr lang="en-US" sz="1000" u="sng" spc="5" dirty="0">
              <a:solidFill>
                <a:srgbClr val="7C858B"/>
              </a:solidFill>
              <a:highlight>
                <a:srgbClr val="FFFF00"/>
              </a:highlight>
              <a:uFill>
                <a:solidFill>
                  <a:srgbClr val="7C858B"/>
                </a:solidFill>
              </a:uFill>
              <a:latin typeface="Segoe UI" panose="020B0502040204020203" pitchFamily="34" charset="0"/>
              <a:cs typeface="Segoe UI" panose="020B0502040204020203" pitchFamily="34" charset="0"/>
            </a:endParaRPr>
          </a:p>
          <a:p>
            <a:pPr marL="171450" indent="-171450">
              <a:spcBef>
                <a:spcPts val="200"/>
              </a:spcBef>
              <a:spcAft>
                <a:spcPts val="300"/>
              </a:spcAft>
              <a:buFont typeface="Arial" panose="020B0604020202020204" pitchFamily="34" charset="0"/>
              <a:buChar char="•"/>
              <a:tabLst>
                <a:tab pos="299085" algn="l"/>
                <a:tab pos="299720" algn="l"/>
              </a:tabLst>
            </a:pPr>
            <a:r>
              <a:rPr lang="en-US" sz="1000" dirty="0" err="1">
                <a:solidFill>
                  <a:prstClr val="black"/>
                </a:solidFill>
                <a:latin typeface="Segoe UI" panose="020B0502040204020203" pitchFamily="34" charset="0"/>
                <a:cs typeface="Segoe UI" panose="020B0502040204020203" pitchFamily="34" charset="0"/>
              </a:rPr>
              <a:t>BoD</a:t>
            </a:r>
            <a:r>
              <a:rPr lang="en-US" sz="1000" dirty="0">
                <a:solidFill>
                  <a:prstClr val="black"/>
                </a:solidFill>
                <a:latin typeface="Segoe UI" panose="020B0502040204020203" pitchFamily="34" charset="0"/>
                <a:cs typeface="Segoe UI" panose="020B0502040204020203" pitchFamily="34" charset="0"/>
              </a:rPr>
              <a:t> Member in a number of Group’s companies</a:t>
            </a:r>
          </a:p>
          <a:p>
            <a:pPr>
              <a:spcBef>
                <a:spcPts val="200"/>
              </a:spcBef>
              <a:spcAft>
                <a:spcPts val="300"/>
              </a:spcAft>
              <a:tabLst>
                <a:tab pos="299085" algn="l"/>
                <a:tab pos="299720" algn="l"/>
              </a:tabLst>
            </a:pPr>
            <a:r>
              <a:rPr lang="en-US" sz="1000" dirty="0">
                <a:solidFill>
                  <a:srgbClr val="000000"/>
                </a:solidFill>
                <a:latin typeface="Segoe UI" panose="020B0502040204020203" pitchFamily="34" charset="0"/>
                <a:cs typeface="Segoe UI" panose="020B0502040204020203" pitchFamily="34" charset="0"/>
              </a:rPr>
              <a:t>Previous roles:</a:t>
            </a:r>
            <a:endParaRPr lang="en-US" sz="1000" dirty="0">
              <a:solidFill>
                <a:prstClr val="black"/>
              </a:solidFill>
              <a:latin typeface="Segoe UI" panose="020B0502040204020203" pitchFamily="34" charset="0"/>
              <a:cs typeface="Segoe UI" panose="020B0502040204020203" pitchFamily="34" charset="0"/>
            </a:endParaRP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Prior to joining AUSTRIACARD, Markus worked at KPMG and at </a:t>
            </a:r>
            <a:r>
              <a:rPr lang="en-US" sz="1000" dirty="0" err="1">
                <a:solidFill>
                  <a:prstClr val="black"/>
                </a:solidFill>
                <a:latin typeface="Segoe UI" panose="020B0502040204020203" pitchFamily="34" charset="0"/>
                <a:cs typeface="Segoe UI" panose="020B0502040204020203" pitchFamily="34" charset="0"/>
              </a:rPr>
              <a:t>Conwert</a:t>
            </a:r>
            <a:r>
              <a:rPr lang="en-US" sz="1000" dirty="0">
                <a:solidFill>
                  <a:prstClr val="black"/>
                </a:solidFill>
                <a:latin typeface="Segoe UI" panose="020B0502040204020203" pitchFamily="34" charset="0"/>
                <a:cs typeface="Segoe UI" panose="020B0502040204020203" pitchFamily="34" charset="0"/>
              </a:rPr>
              <a:t> SE, a listed Austrian group. </a:t>
            </a: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Charted Accountant and Tax Consultant in Austria, Certified IFRS Accountant.</a:t>
            </a: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MB member</a:t>
            </a:r>
          </a:p>
        </p:txBody>
      </p:sp>
      <p:sp>
        <p:nvSpPr>
          <p:cNvPr id="39" name="TextBox 38">
            <a:extLst>
              <a:ext uri="{FF2B5EF4-FFF2-40B4-BE49-F238E27FC236}">
                <a16:creationId xmlns:a16="http://schemas.microsoft.com/office/drawing/2014/main" id="{58212DB5-0873-1D1C-D31E-BA6D8AD6D2C4}"/>
              </a:ext>
            </a:extLst>
          </p:cNvPr>
          <p:cNvSpPr txBox="1"/>
          <p:nvPr/>
        </p:nvSpPr>
        <p:spPr>
          <a:xfrm>
            <a:off x="5147825" y="2239409"/>
            <a:ext cx="1691887" cy="569387"/>
          </a:xfrm>
          <a:prstGeom prst="rect">
            <a:avLst/>
          </a:prstGeom>
          <a:noFill/>
        </p:spPr>
        <p:txBody>
          <a:bodyPr wrap="square" rtlCol="0">
            <a:spAutoFit/>
          </a:bodyPr>
          <a:lstStyle/>
          <a:p>
            <a:pPr algn="ctr"/>
            <a:r>
              <a:rPr lang="en-US" sz="1100" b="1" dirty="0">
                <a:solidFill>
                  <a:prstClr val="black"/>
                </a:solidFill>
                <a:latin typeface="Segoe UI" panose="020B0502040204020203" pitchFamily="34" charset="0"/>
                <a:cs typeface="Segoe UI" panose="020B0502040204020203" pitchFamily="34" charset="0"/>
              </a:rPr>
              <a:t>Jon Neeraas</a:t>
            </a:r>
          </a:p>
          <a:p>
            <a:pPr algn="ctr"/>
            <a:r>
              <a:rPr lang="en-US" sz="1000" dirty="0">
                <a:solidFill>
                  <a:prstClr val="black"/>
                </a:solidFill>
                <a:latin typeface="Segoe UI" panose="020B0502040204020203" pitchFamily="34" charset="0"/>
                <a:cs typeface="Segoe UI" panose="020B0502040204020203" pitchFamily="34" charset="0"/>
              </a:rPr>
              <a:t>EVP Western Europe, Nordics, Americas</a:t>
            </a:r>
            <a:endParaRPr lang="el-GR" sz="1000" dirty="0">
              <a:solidFill>
                <a:prstClr val="black"/>
              </a:solidFill>
              <a:latin typeface="Segoe UI" panose="020B0502040204020203" pitchFamily="34" charset="0"/>
              <a:cs typeface="Segoe UI" panose="020B0502040204020203" pitchFamily="34" charset="0"/>
            </a:endParaRPr>
          </a:p>
        </p:txBody>
      </p:sp>
      <p:sp>
        <p:nvSpPr>
          <p:cNvPr id="40" name="Rectangle 39">
            <a:extLst>
              <a:ext uri="{FF2B5EF4-FFF2-40B4-BE49-F238E27FC236}">
                <a16:creationId xmlns:a16="http://schemas.microsoft.com/office/drawing/2014/main" id="{EB2C55ED-466A-90E7-9795-5F9CDBDFE9E9}"/>
              </a:ext>
            </a:extLst>
          </p:cNvPr>
          <p:cNvSpPr/>
          <p:nvPr/>
        </p:nvSpPr>
        <p:spPr>
          <a:xfrm>
            <a:off x="5259718" y="2887635"/>
            <a:ext cx="1573291" cy="3495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Bef>
                <a:spcPts val="200"/>
              </a:spcBef>
              <a:spcAft>
                <a:spcPts val="300"/>
              </a:spcAft>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Highly experienced executive within the payment, card and personalization sector since 1991. </a:t>
            </a: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After the acquisition of Tag Systems by AUSTRIACARD he serves as EVP of Western Europe, Nordics, Americas.</a:t>
            </a:r>
          </a:p>
          <a:p>
            <a:pPr>
              <a:spcBef>
                <a:spcPts val="200"/>
              </a:spcBef>
              <a:spcAft>
                <a:spcPts val="300"/>
              </a:spcAft>
              <a:tabLst>
                <a:tab pos="299085" algn="l"/>
                <a:tab pos="299720" algn="l"/>
              </a:tabLst>
            </a:pPr>
            <a:r>
              <a:rPr lang="en-US" sz="1000" dirty="0">
                <a:solidFill>
                  <a:srgbClr val="000000"/>
                </a:solidFill>
                <a:latin typeface="Segoe UI" panose="020B0502040204020203" pitchFamily="34" charset="0"/>
                <a:cs typeface="Segoe UI" panose="020B0502040204020203" pitchFamily="34" charset="0"/>
              </a:rPr>
              <a:t>Previous roles:</a:t>
            </a:r>
            <a:endParaRPr lang="en-US" sz="1000" dirty="0">
              <a:solidFill>
                <a:prstClr val="black"/>
              </a:solidFill>
              <a:latin typeface="Segoe UI" panose="020B0502040204020203" pitchFamily="34" charset="0"/>
              <a:cs typeface="Segoe UI" panose="020B0502040204020203" pitchFamily="34" charset="0"/>
            </a:endParaRP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Co – Founder and CEO of Tag Systems since 1999. </a:t>
            </a: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Built and managed many greenfield operations within the payments landscape. </a:t>
            </a: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MB member   </a:t>
            </a:r>
          </a:p>
        </p:txBody>
      </p:sp>
      <p:sp>
        <p:nvSpPr>
          <p:cNvPr id="41" name="Rectangle 40">
            <a:extLst>
              <a:ext uri="{FF2B5EF4-FFF2-40B4-BE49-F238E27FC236}">
                <a16:creationId xmlns:a16="http://schemas.microsoft.com/office/drawing/2014/main" id="{B6CF5BF7-56EF-78AC-3212-5A456565BEFA}"/>
              </a:ext>
            </a:extLst>
          </p:cNvPr>
          <p:cNvSpPr/>
          <p:nvPr/>
        </p:nvSpPr>
        <p:spPr>
          <a:xfrm>
            <a:off x="2131686" y="2870030"/>
            <a:ext cx="1513708" cy="3513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Bef>
                <a:spcPts val="200"/>
              </a:spcBef>
              <a:spcAft>
                <a:spcPts val="300"/>
              </a:spcAft>
              <a:tabLst>
                <a:tab pos="299081" algn="l"/>
                <a:tab pos="299722" algn="l"/>
              </a:tabLst>
              <a:defRPr sz="1800" b="0" i="0" u="none" strike="noStrike" kern="0" cap="none" spc="0" baseline="0">
                <a:solidFill>
                  <a:srgbClr val="000000"/>
                </a:solidFill>
                <a:uFillTx/>
              </a:defRPr>
            </a:pPr>
            <a:r>
              <a:rPr lang="en-US" sz="1000" dirty="0">
                <a:solidFill>
                  <a:srgbClr val="000000"/>
                </a:solidFill>
                <a:latin typeface="Segoe UI" panose="020B0502040204020203" pitchFamily="34" charset="0"/>
                <a:cs typeface="Segoe UI" panose="020B0502040204020203" pitchFamily="34" charset="0"/>
              </a:rPr>
              <a:t>International leader with over 25 years of experience across Europe and MEA in both Management &amp; Finance.</a:t>
            </a:r>
          </a:p>
          <a:p>
            <a:pPr algn="ctr"/>
            <a:r>
              <a:rPr lang="en-US" sz="1000" dirty="0">
                <a:solidFill>
                  <a:srgbClr val="000000"/>
                </a:solidFill>
                <a:latin typeface="Segoe UI" panose="020B0502040204020203" pitchFamily="34" charset="0"/>
                <a:cs typeface="Segoe UI" panose="020B0502040204020203" pitchFamily="34" charset="0"/>
              </a:rPr>
              <a:t>Since 2018 with the Group originally as MD of INFORM, then as Group Deputy CEO, </a:t>
            </a:r>
            <a:r>
              <a:rPr lang="en-US" sz="1000" dirty="0">
                <a:solidFill>
                  <a:prstClr val="black"/>
                </a:solidFill>
                <a:latin typeface="Segoe UI" panose="020B0502040204020203" pitchFamily="34" charset="0"/>
                <a:cs typeface="Segoe UI" panose="020B0502040204020203" pitchFamily="34" charset="0"/>
              </a:rPr>
              <a:t>and now as Group CEO, </a:t>
            </a:r>
            <a:r>
              <a:rPr lang="en-US" sz="1000" dirty="0">
                <a:solidFill>
                  <a:srgbClr val="000000"/>
                </a:solidFill>
                <a:latin typeface="Segoe UI" panose="020B0502040204020203" pitchFamily="34" charset="0"/>
                <a:cs typeface="Segoe UI" panose="020B0502040204020203" pitchFamily="34" charset="0"/>
              </a:rPr>
              <a:t>EVP of </a:t>
            </a:r>
            <a:r>
              <a:rPr lang="en-US" sz="1000" dirty="0">
                <a:solidFill>
                  <a:prstClr val="black"/>
                </a:solidFill>
                <a:latin typeface="Segoe UI" panose="020B0502040204020203" pitchFamily="34" charset="0"/>
                <a:cs typeface="Segoe UI" panose="020B0502040204020203" pitchFamily="34" charset="0"/>
              </a:rPr>
              <a:t>Central Eastern Europe &amp; DACH. </a:t>
            </a:r>
            <a:endParaRPr lang="en-US" sz="1000" dirty="0">
              <a:solidFill>
                <a:srgbClr val="000000"/>
              </a:solidFill>
              <a:latin typeface="Segoe UI" panose="020B0502040204020203" pitchFamily="34" charset="0"/>
              <a:cs typeface="Segoe UI" panose="020B0502040204020203" pitchFamily="34" charset="0"/>
            </a:endParaRPr>
          </a:p>
          <a:p>
            <a:pPr>
              <a:spcBef>
                <a:spcPts val="200"/>
              </a:spcBef>
              <a:spcAft>
                <a:spcPts val="300"/>
              </a:spcAft>
              <a:tabLst>
                <a:tab pos="299081" algn="l"/>
                <a:tab pos="299722" algn="l"/>
              </a:tabLst>
              <a:defRPr sz="1800" b="0" i="0" u="none" strike="noStrike" kern="0" cap="none" spc="0" baseline="0">
                <a:solidFill>
                  <a:srgbClr val="000000"/>
                </a:solidFill>
                <a:uFillTx/>
              </a:defRPr>
            </a:pPr>
            <a:r>
              <a:rPr lang="en-US" sz="1000" dirty="0">
                <a:solidFill>
                  <a:srgbClr val="000000"/>
                </a:solidFill>
                <a:latin typeface="Segoe UI" panose="020B0502040204020203" pitchFamily="34" charset="0"/>
                <a:cs typeface="Segoe UI" panose="020B0502040204020203" pitchFamily="34" charset="0"/>
              </a:rPr>
              <a:t>Previous roles:</a:t>
            </a:r>
          </a:p>
          <a:p>
            <a:pPr marL="171450" indent="-171450">
              <a:spcBef>
                <a:spcPts val="200"/>
              </a:spcBef>
              <a:spcAft>
                <a:spcPts val="300"/>
              </a:spcAft>
              <a:buSzPct val="100000"/>
              <a:buFont typeface="Arial" pitchFamily="34"/>
              <a:buChar char="•"/>
              <a:tabLst>
                <a:tab pos="299081" algn="l"/>
                <a:tab pos="299722" algn="l"/>
              </a:tabLst>
              <a:defRPr sz="1800" b="0" i="0" u="none" strike="noStrike" kern="0" cap="none" spc="0" baseline="0">
                <a:solidFill>
                  <a:srgbClr val="000000"/>
                </a:solidFill>
                <a:uFillTx/>
              </a:defRPr>
            </a:pPr>
            <a:r>
              <a:rPr lang="en-US" sz="1000" dirty="0">
                <a:solidFill>
                  <a:srgbClr val="000000"/>
                </a:solidFill>
                <a:latin typeface="Segoe UI" panose="020B0502040204020203" pitchFamily="34" charset="0"/>
                <a:cs typeface="Segoe UI" panose="020B0502040204020203" pitchFamily="34" charset="0"/>
              </a:rPr>
              <a:t>Regional FD and Bus Dev CEE, MENA of General Mills Inc. </a:t>
            </a:r>
          </a:p>
          <a:p>
            <a:pPr marL="171450" indent="-171450">
              <a:spcBef>
                <a:spcPts val="200"/>
              </a:spcBef>
              <a:spcAft>
                <a:spcPts val="300"/>
              </a:spcAft>
              <a:buSzPct val="100000"/>
              <a:buFont typeface="Arial" pitchFamily="34"/>
              <a:buChar char="•"/>
              <a:tabLst>
                <a:tab pos="299081" algn="l"/>
                <a:tab pos="299722" algn="l"/>
              </a:tabLst>
              <a:defRPr sz="1800" b="0" i="0" u="none" strike="noStrike" kern="0" cap="none" spc="0" baseline="0">
                <a:solidFill>
                  <a:srgbClr val="000000"/>
                </a:solidFill>
                <a:uFillTx/>
              </a:defRPr>
            </a:pPr>
            <a:r>
              <a:rPr lang="en-US" sz="1000" dirty="0">
                <a:solidFill>
                  <a:srgbClr val="000000"/>
                </a:solidFill>
                <a:latin typeface="Segoe UI" panose="020B0502040204020203" pitchFamily="34" charset="0"/>
                <a:cs typeface="Segoe UI" panose="020B0502040204020203" pitchFamily="34" charset="0"/>
              </a:rPr>
              <a:t>Group CFO of </a:t>
            </a:r>
            <a:r>
              <a:rPr lang="en-US" sz="1000" dirty="0" err="1">
                <a:solidFill>
                  <a:srgbClr val="000000"/>
                </a:solidFill>
                <a:latin typeface="Segoe UI" panose="020B0502040204020203" pitchFamily="34" charset="0"/>
                <a:cs typeface="Segoe UI" panose="020B0502040204020203" pitchFamily="34" charset="0"/>
              </a:rPr>
              <a:t>Korres</a:t>
            </a:r>
            <a:r>
              <a:rPr lang="en-US" sz="1000" dirty="0">
                <a:solidFill>
                  <a:srgbClr val="000000"/>
                </a:solidFill>
                <a:latin typeface="Segoe UI" panose="020B0502040204020203" pitchFamily="34" charset="0"/>
                <a:cs typeface="Segoe UI" panose="020B0502040204020203" pitchFamily="34" charset="0"/>
              </a:rPr>
              <a:t> Natural Products S.A.</a:t>
            </a:r>
          </a:p>
          <a:p>
            <a:pPr marL="171450" indent="-171450">
              <a:spcBef>
                <a:spcPts val="200"/>
              </a:spcBef>
              <a:spcAft>
                <a:spcPts val="300"/>
              </a:spcAft>
              <a:buSzPct val="100000"/>
              <a:buFont typeface="Arial" pitchFamily="34"/>
              <a:buChar char="•"/>
              <a:tabLst>
                <a:tab pos="299081" algn="l"/>
                <a:tab pos="299722" algn="l"/>
              </a:tabLst>
              <a:defRPr sz="1800" b="0" i="0" u="none" strike="noStrike" kern="0" cap="none" spc="0" baseline="0">
                <a:solidFill>
                  <a:srgbClr val="000000"/>
                </a:solidFill>
                <a:uFillTx/>
              </a:defRPr>
            </a:pPr>
            <a:r>
              <a:rPr lang="en-US" sz="1000" dirty="0">
                <a:solidFill>
                  <a:srgbClr val="000000"/>
                </a:solidFill>
                <a:latin typeface="Segoe UI" panose="020B0502040204020203" pitchFamily="34" charset="0"/>
                <a:cs typeface="Segoe UI" panose="020B0502040204020203" pitchFamily="34" charset="0"/>
              </a:rPr>
              <a:t>Managing Director MEA of General Mills Inc. </a:t>
            </a:r>
          </a:p>
        </p:txBody>
      </p:sp>
      <p:sp>
        <p:nvSpPr>
          <p:cNvPr id="42" name="TextBox 41">
            <a:extLst>
              <a:ext uri="{FF2B5EF4-FFF2-40B4-BE49-F238E27FC236}">
                <a16:creationId xmlns:a16="http://schemas.microsoft.com/office/drawing/2014/main" id="{F0A40A87-8C08-2257-B8D0-E020B05C297B}"/>
              </a:ext>
            </a:extLst>
          </p:cNvPr>
          <p:cNvSpPr txBox="1"/>
          <p:nvPr/>
        </p:nvSpPr>
        <p:spPr>
          <a:xfrm>
            <a:off x="6883260" y="2222757"/>
            <a:ext cx="1592000" cy="569387"/>
          </a:xfrm>
          <a:prstGeom prst="rect">
            <a:avLst/>
          </a:prstGeom>
          <a:noFill/>
        </p:spPr>
        <p:txBody>
          <a:bodyPr wrap="square" rtlCol="0">
            <a:spAutoFit/>
          </a:bodyPr>
          <a:lstStyle/>
          <a:p>
            <a:pPr algn="ctr"/>
            <a:r>
              <a:rPr lang="en-US" sz="1100" b="1" dirty="0">
                <a:solidFill>
                  <a:prstClr val="black"/>
                </a:solidFill>
                <a:latin typeface="Segoe UI" panose="020B0502040204020203" pitchFamily="34" charset="0"/>
                <a:cs typeface="Segoe UI" panose="020B0502040204020203" pitchFamily="34" charset="0"/>
              </a:rPr>
              <a:t>Burak Bilge</a:t>
            </a:r>
          </a:p>
          <a:p>
            <a:pPr algn="ctr"/>
            <a:r>
              <a:rPr lang="en-US" sz="1000" dirty="0">
                <a:solidFill>
                  <a:prstClr val="black"/>
                </a:solidFill>
                <a:latin typeface="Segoe UI" panose="020B0502040204020203" pitchFamily="34" charset="0"/>
                <a:cs typeface="Segoe UI" panose="020B0502040204020203" pitchFamily="34" charset="0"/>
              </a:rPr>
              <a:t>EVP </a:t>
            </a:r>
            <a:r>
              <a:rPr lang="en-US" sz="1000" dirty="0" err="1">
                <a:solidFill>
                  <a:prstClr val="black"/>
                </a:solidFill>
                <a:latin typeface="Segoe UI" panose="020B0502040204020203" pitchFamily="34" charset="0"/>
                <a:cs typeface="Segoe UI" panose="020B0502040204020203" pitchFamily="34" charset="0"/>
              </a:rPr>
              <a:t>Türkiye</a:t>
            </a:r>
            <a:r>
              <a:rPr lang="en-US" sz="1000" dirty="0">
                <a:solidFill>
                  <a:prstClr val="black"/>
                </a:solidFill>
                <a:latin typeface="Segoe UI" panose="020B0502040204020203" pitchFamily="34" charset="0"/>
                <a:cs typeface="Segoe UI" panose="020B0502040204020203" pitchFamily="34" charset="0"/>
              </a:rPr>
              <a:t>, Middle East &amp; Africa</a:t>
            </a:r>
            <a:endParaRPr lang="el-GR" sz="1000" dirty="0">
              <a:solidFill>
                <a:prstClr val="black"/>
              </a:solidFill>
              <a:latin typeface="Segoe UI" panose="020B0502040204020203" pitchFamily="34" charset="0"/>
              <a:cs typeface="Segoe UI" panose="020B0502040204020203" pitchFamily="34" charset="0"/>
            </a:endParaRPr>
          </a:p>
        </p:txBody>
      </p:sp>
      <p:sp>
        <p:nvSpPr>
          <p:cNvPr id="43" name="AutoShape 4">
            <a:extLst>
              <a:ext uri="{FF2B5EF4-FFF2-40B4-BE49-F238E27FC236}">
                <a16:creationId xmlns:a16="http://schemas.microsoft.com/office/drawing/2014/main" id="{70C7D7BB-D75A-16B1-71B5-AC50673FCCCA}"/>
              </a:ext>
            </a:extLst>
          </p:cNvPr>
          <p:cNvSpPr>
            <a:spLocks noChangeAspect="1" noChangeArrowheads="1"/>
          </p:cNvSpPr>
          <p:nvPr/>
        </p:nvSpPr>
        <p:spPr bwMode="auto">
          <a:xfrm>
            <a:off x="5943600" y="31024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Rectangle 43">
            <a:extLst>
              <a:ext uri="{FF2B5EF4-FFF2-40B4-BE49-F238E27FC236}">
                <a16:creationId xmlns:a16="http://schemas.microsoft.com/office/drawing/2014/main" id="{00A06F16-9D50-BA45-21ED-BE608FE68334}"/>
              </a:ext>
            </a:extLst>
          </p:cNvPr>
          <p:cNvSpPr/>
          <p:nvPr/>
        </p:nvSpPr>
        <p:spPr>
          <a:xfrm>
            <a:off x="6883260" y="2887634"/>
            <a:ext cx="1598989" cy="3495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Bef>
                <a:spcPts val="200"/>
              </a:spcBef>
              <a:spcAft>
                <a:spcPts val="300"/>
              </a:spcAft>
              <a:tabLst>
                <a:tab pos="299085" algn="l"/>
                <a:tab pos="299720" algn="l"/>
              </a:tabLst>
            </a:pPr>
            <a:r>
              <a:rPr lang="en-US" sz="1000" dirty="0">
                <a:solidFill>
                  <a:prstClr val="black"/>
                </a:solidFill>
                <a:latin typeface="Segoe UI" panose="020B0502040204020203" pitchFamily="34" charset="0"/>
                <a:cs typeface="Segoe UI" panose="020B0502040204020203" pitchFamily="34" charset="0"/>
              </a:rPr>
              <a:t>Highly experienced executive within international banking, payment systems, payment cards and personalization sectors since 1996. </a:t>
            </a:r>
          </a:p>
          <a:p>
            <a:pPr algn="ctr"/>
            <a:r>
              <a:rPr lang="en-US" sz="1000" dirty="0">
                <a:solidFill>
                  <a:srgbClr val="000000"/>
                </a:solidFill>
                <a:latin typeface="Segoe UI" panose="020B0502040204020203" pitchFamily="34" charset="0"/>
                <a:cs typeface="Segoe UI" panose="020B0502040204020203" pitchFamily="34" charset="0"/>
              </a:rPr>
              <a:t>Since 2013 with the Group originally as MD of AUSTRIACARD </a:t>
            </a:r>
            <a:r>
              <a:rPr lang="en-US" sz="1000" dirty="0" err="1">
                <a:solidFill>
                  <a:srgbClr val="000000"/>
                </a:solidFill>
                <a:latin typeface="Segoe UI" panose="020B0502040204020203" pitchFamily="34" charset="0"/>
                <a:cs typeface="Segoe UI" panose="020B0502040204020203" pitchFamily="34" charset="0"/>
              </a:rPr>
              <a:t>Türkiye</a:t>
            </a:r>
            <a:r>
              <a:rPr lang="en-US" sz="1000" dirty="0">
                <a:solidFill>
                  <a:srgbClr val="000000"/>
                </a:solidFill>
                <a:latin typeface="Segoe UI" panose="020B0502040204020203" pitchFamily="34" charset="0"/>
                <a:cs typeface="Segoe UI" panose="020B0502040204020203" pitchFamily="34" charset="0"/>
              </a:rPr>
              <a:t> and now as EVP of </a:t>
            </a:r>
            <a:r>
              <a:rPr lang="en-US" sz="1000" dirty="0" err="1">
                <a:solidFill>
                  <a:prstClr val="black"/>
                </a:solidFill>
                <a:latin typeface="Segoe UI" panose="020B0502040204020203" pitchFamily="34" charset="0"/>
                <a:cs typeface="Segoe UI" panose="020B0502040204020203" pitchFamily="34" charset="0"/>
              </a:rPr>
              <a:t>Türkiye</a:t>
            </a:r>
            <a:r>
              <a:rPr lang="en-US" sz="1000" dirty="0">
                <a:solidFill>
                  <a:prstClr val="black"/>
                </a:solidFill>
                <a:latin typeface="Segoe UI" panose="020B0502040204020203" pitchFamily="34" charset="0"/>
                <a:cs typeface="Segoe UI" panose="020B0502040204020203" pitchFamily="34" charset="0"/>
              </a:rPr>
              <a:t>, Middle East &amp; Africa.</a:t>
            </a:r>
            <a:endParaRPr lang="el-GR" sz="1000" dirty="0">
              <a:solidFill>
                <a:prstClr val="black"/>
              </a:solidFill>
              <a:latin typeface="Segoe UI" panose="020B0502040204020203" pitchFamily="34" charset="0"/>
              <a:cs typeface="Segoe UI" panose="020B0502040204020203" pitchFamily="34" charset="0"/>
            </a:endParaRPr>
          </a:p>
          <a:p>
            <a:pPr>
              <a:spcBef>
                <a:spcPts val="200"/>
              </a:spcBef>
              <a:spcAft>
                <a:spcPts val="300"/>
              </a:spcAft>
              <a:tabLst>
                <a:tab pos="299085" algn="l"/>
                <a:tab pos="299720" algn="l"/>
              </a:tabLst>
            </a:pPr>
            <a:r>
              <a:rPr lang="en-US" sz="1000" dirty="0">
                <a:solidFill>
                  <a:srgbClr val="000000"/>
                </a:solidFill>
                <a:latin typeface="Segoe UI" panose="020B0502040204020203" pitchFamily="34" charset="0"/>
                <a:cs typeface="Segoe UI" panose="020B0502040204020203" pitchFamily="34" charset="0"/>
              </a:rPr>
              <a:t>Previous roles:</a:t>
            </a:r>
            <a:endParaRPr lang="en-US" sz="1000" dirty="0">
              <a:solidFill>
                <a:prstClr val="black"/>
              </a:solidFill>
              <a:latin typeface="Segoe UI" panose="020B0502040204020203" pitchFamily="34" charset="0"/>
              <a:cs typeface="Segoe UI" panose="020B0502040204020203" pitchFamily="34" charset="0"/>
            </a:endParaRP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ea typeface="Calibri" panose="020F0502020204030204" pitchFamily="34" charset="0"/>
                <a:cs typeface="Segoe UI" panose="020B0502040204020203" pitchFamily="34" charset="0"/>
              </a:rPr>
              <a:t>Director of International Business at </a:t>
            </a:r>
            <a:r>
              <a:rPr lang="en-US" sz="1000" dirty="0" err="1">
                <a:solidFill>
                  <a:prstClr val="black"/>
                </a:solidFill>
                <a:latin typeface="Segoe UI" panose="020B0502040204020203" pitchFamily="34" charset="0"/>
                <a:ea typeface="Calibri" panose="020F0502020204030204" pitchFamily="34" charset="0"/>
                <a:cs typeface="Segoe UI" panose="020B0502040204020203" pitchFamily="34" charset="0"/>
              </a:rPr>
              <a:t>Garanti</a:t>
            </a:r>
            <a:r>
              <a:rPr lang="en-US" sz="1000" dirty="0">
                <a:solidFill>
                  <a:prstClr val="black"/>
                </a:solidFill>
                <a:latin typeface="Segoe UI" panose="020B0502040204020203" pitchFamily="34" charset="0"/>
                <a:ea typeface="Calibri" panose="020F0502020204030204" pitchFamily="34" charset="0"/>
                <a:cs typeface="Segoe UI" panose="020B0502040204020203" pitchFamily="34" charset="0"/>
              </a:rPr>
              <a:t> Bank Payment Systems </a:t>
            </a:r>
            <a:endParaRPr lang="el-GR" sz="1000" dirty="0">
              <a:solidFill>
                <a:prstClr val="black"/>
              </a:solidFill>
              <a:latin typeface="Segoe UI" panose="020B0502040204020203" pitchFamily="34" charset="0"/>
              <a:ea typeface="Calibri" panose="020F0502020204030204" pitchFamily="34" charset="0"/>
              <a:cs typeface="Segoe UI" panose="020B0502040204020203" pitchFamily="34" charset="0"/>
            </a:endParaRP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ea typeface="Calibri" panose="020F0502020204030204" pitchFamily="34" charset="0"/>
                <a:cs typeface="Segoe UI" panose="020B0502040204020203" pitchFamily="34" charset="0"/>
              </a:rPr>
              <a:t>Global Manager</a:t>
            </a:r>
            <a:r>
              <a:rPr lang="el-GR" sz="1000" dirty="0">
                <a:solidFill>
                  <a:prstClr val="black"/>
                </a:solidFill>
                <a:latin typeface="Segoe UI" panose="020B0502040204020203" pitchFamily="34" charset="0"/>
                <a:ea typeface="Calibri" panose="020F0502020204030204" pitchFamily="34" charset="0"/>
                <a:cs typeface="Segoe UI" panose="020B0502040204020203" pitchFamily="34" charset="0"/>
              </a:rPr>
              <a:t> </a:t>
            </a:r>
            <a:r>
              <a:rPr lang="en-US" sz="1000" dirty="0">
                <a:solidFill>
                  <a:prstClr val="black"/>
                </a:solidFill>
                <a:latin typeface="Segoe UI" panose="020B0502040204020203" pitchFamily="34" charset="0"/>
                <a:ea typeface="Calibri" panose="020F0502020204030204" pitchFamily="34" charset="0"/>
                <a:cs typeface="Segoe UI" panose="020B0502040204020203" pitchFamily="34" charset="0"/>
              </a:rPr>
              <a:t>of Payment Systems and Innovation at </a:t>
            </a:r>
            <a:r>
              <a:rPr lang="en-US" sz="1000" dirty="0" err="1">
                <a:solidFill>
                  <a:prstClr val="black"/>
                </a:solidFill>
                <a:latin typeface="Segoe UI" panose="020B0502040204020203" pitchFamily="34" charset="0"/>
                <a:ea typeface="Calibri" panose="020F0502020204030204" pitchFamily="34" charset="0"/>
                <a:cs typeface="Segoe UI" panose="020B0502040204020203" pitchFamily="34" charset="0"/>
              </a:rPr>
              <a:t>Erste</a:t>
            </a:r>
            <a:r>
              <a:rPr lang="en-US" sz="1000" dirty="0">
                <a:solidFill>
                  <a:prstClr val="black"/>
                </a:solidFill>
                <a:latin typeface="Segoe UI" panose="020B0502040204020203" pitchFamily="34" charset="0"/>
                <a:ea typeface="Calibri" panose="020F0502020204030204" pitchFamily="34" charset="0"/>
                <a:cs typeface="Segoe UI" panose="020B0502040204020203" pitchFamily="34" charset="0"/>
              </a:rPr>
              <a:t> Bank Holding.</a:t>
            </a:r>
          </a:p>
          <a:p>
            <a:pPr marL="171450" indent="-171450">
              <a:spcBef>
                <a:spcPts val="200"/>
              </a:spcBef>
              <a:spcAft>
                <a:spcPts val="300"/>
              </a:spcAft>
              <a:buFont typeface="Arial" panose="020B0604020202020204" pitchFamily="34" charset="0"/>
              <a:buChar char="•"/>
              <a:tabLst>
                <a:tab pos="299085" algn="l"/>
                <a:tab pos="299720" algn="l"/>
              </a:tabLst>
            </a:pPr>
            <a:r>
              <a:rPr lang="en-US" sz="1000" dirty="0">
                <a:solidFill>
                  <a:prstClr val="black"/>
                </a:solidFill>
                <a:latin typeface="Segoe UI" panose="020B0502040204020203" pitchFamily="34" charset="0"/>
                <a:ea typeface="Calibri" panose="020F0502020204030204" pitchFamily="34" charset="0"/>
                <a:cs typeface="Segoe UI" panose="020B0502040204020203" pitchFamily="34" charset="0"/>
              </a:rPr>
              <a:t>MB member</a:t>
            </a:r>
            <a:endParaRPr lang="el-GR" sz="1000" dirty="0">
              <a:solidFill>
                <a:prstClr val="black"/>
              </a:solidFill>
              <a:latin typeface="Segoe UI" panose="020B0502040204020203" pitchFamily="34" charset="0"/>
              <a:ea typeface="Calibri" panose="020F0502020204030204" pitchFamily="34" charset="0"/>
              <a:cs typeface="Segoe UI" panose="020B0502040204020203" pitchFamily="34" charset="0"/>
            </a:endParaRPr>
          </a:p>
        </p:txBody>
      </p:sp>
      <p:pic>
        <p:nvPicPr>
          <p:cNvPr id="45" name="Picture 44">
            <a:extLst>
              <a:ext uri="{FF2B5EF4-FFF2-40B4-BE49-F238E27FC236}">
                <a16:creationId xmlns:a16="http://schemas.microsoft.com/office/drawing/2014/main" id="{58BB8413-493A-BB56-4BB2-7A9BD2918AEB}"/>
              </a:ext>
            </a:extLst>
          </p:cNvPr>
          <p:cNvPicPr>
            <a:picLocks noChangeAspect="1"/>
          </p:cNvPicPr>
          <p:nvPr/>
        </p:nvPicPr>
        <p:blipFill rotWithShape="1">
          <a:blip r:embed="rId2"/>
          <a:srcRect l="13122" t="908" r="11623" b="5075"/>
          <a:stretch/>
        </p:blipFill>
        <p:spPr>
          <a:xfrm>
            <a:off x="2353068" y="919256"/>
            <a:ext cx="1095577" cy="1363656"/>
          </a:xfrm>
          <a:prstGeom prst="rect">
            <a:avLst/>
          </a:prstGeom>
          <a:ln>
            <a:noFill/>
          </a:ln>
          <a:effectLst>
            <a:outerShdw blurRad="63500" sx="102000" sy="102000" algn="ctr" rotWithShape="0">
              <a:prstClr val="black">
                <a:alpha val="40000"/>
              </a:prstClr>
            </a:outerShdw>
          </a:effectLst>
        </p:spPr>
      </p:pic>
      <p:pic>
        <p:nvPicPr>
          <p:cNvPr id="46" name="Picture 45">
            <a:extLst>
              <a:ext uri="{FF2B5EF4-FFF2-40B4-BE49-F238E27FC236}">
                <a16:creationId xmlns:a16="http://schemas.microsoft.com/office/drawing/2014/main" id="{16614CCA-8107-01C2-08DA-1FBBF15A2685}"/>
              </a:ext>
            </a:extLst>
          </p:cNvPr>
          <p:cNvPicPr>
            <a:picLocks/>
          </p:cNvPicPr>
          <p:nvPr/>
        </p:nvPicPr>
        <p:blipFill rotWithShape="1">
          <a:blip r:embed="rId3"/>
          <a:srcRect t="537"/>
          <a:stretch/>
        </p:blipFill>
        <p:spPr>
          <a:xfrm>
            <a:off x="3976599" y="919690"/>
            <a:ext cx="1012422" cy="1319719"/>
          </a:xfrm>
          <a:prstGeom prst="rect">
            <a:avLst/>
          </a:prstGeom>
          <a:solidFill>
            <a:schemeClr val="bg1"/>
          </a:solidFill>
          <a:ln>
            <a:noFill/>
          </a:ln>
          <a:effectLst>
            <a:outerShdw blurRad="63500" sx="102000" sy="102000" algn="ctr" rotWithShape="0">
              <a:prstClr val="black">
                <a:alpha val="40000"/>
              </a:prstClr>
            </a:outerShdw>
          </a:effectLst>
        </p:spPr>
      </p:pic>
      <p:pic>
        <p:nvPicPr>
          <p:cNvPr id="47" name="Picture 46">
            <a:extLst>
              <a:ext uri="{FF2B5EF4-FFF2-40B4-BE49-F238E27FC236}">
                <a16:creationId xmlns:a16="http://schemas.microsoft.com/office/drawing/2014/main" id="{5207837C-B425-79B8-4B9D-E1A67C307A0C}"/>
              </a:ext>
            </a:extLst>
          </p:cNvPr>
          <p:cNvPicPr>
            <a:picLocks noChangeAspect="1"/>
          </p:cNvPicPr>
          <p:nvPr/>
        </p:nvPicPr>
        <p:blipFill rotWithShape="1">
          <a:blip r:embed="rId4"/>
          <a:srcRect t="-5733" b="10817"/>
          <a:stretch/>
        </p:blipFill>
        <p:spPr>
          <a:xfrm>
            <a:off x="647200" y="862698"/>
            <a:ext cx="1073155" cy="1350409"/>
          </a:xfrm>
          <a:prstGeom prst="rect">
            <a:avLst/>
          </a:prstGeom>
          <a:ln>
            <a:noFill/>
          </a:ln>
        </p:spPr>
      </p:pic>
      <p:pic>
        <p:nvPicPr>
          <p:cNvPr id="48" name="Picture 47">
            <a:extLst>
              <a:ext uri="{FF2B5EF4-FFF2-40B4-BE49-F238E27FC236}">
                <a16:creationId xmlns:a16="http://schemas.microsoft.com/office/drawing/2014/main" id="{512A877D-9BA1-6BD4-541C-79495BA019B3}"/>
              </a:ext>
            </a:extLst>
          </p:cNvPr>
          <p:cNvPicPr>
            <a:picLocks noChangeAspect="1"/>
          </p:cNvPicPr>
          <p:nvPr/>
        </p:nvPicPr>
        <p:blipFill rotWithShape="1">
          <a:blip r:embed="rId5"/>
          <a:srcRect b="6462"/>
          <a:stretch/>
        </p:blipFill>
        <p:spPr>
          <a:xfrm>
            <a:off x="7199241" y="907244"/>
            <a:ext cx="1097168" cy="1365638"/>
          </a:xfrm>
          <a:prstGeom prst="rect">
            <a:avLst/>
          </a:prstGeom>
          <a:solidFill>
            <a:schemeClr val="bg1"/>
          </a:solidFill>
          <a:ln>
            <a:noFill/>
          </a:ln>
        </p:spPr>
      </p:pic>
      <p:pic>
        <p:nvPicPr>
          <p:cNvPr id="49" name="Picture 1">
            <a:extLst>
              <a:ext uri="{FF2B5EF4-FFF2-40B4-BE49-F238E27FC236}">
                <a16:creationId xmlns:a16="http://schemas.microsoft.com/office/drawing/2014/main" id="{CB42D95A-45EC-FC6C-3A62-A7C0C4F733F2}"/>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8259" y="907244"/>
            <a:ext cx="1327489" cy="13288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00A06F16-9D50-BA45-21ED-BE608FE68334}"/>
              </a:ext>
            </a:extLst>
          </p:cNvPr>
          <p:cNvSpPr/>
          <p:nvPr/>
        </p:nvSpPr>
        <p:spPr>
          <a:xfrm>
            <a:off x="8569951" y="2887635"/>
            <a:ext cx="1598989" cy="3495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0"/>
              </a:spcAft>
            </a:pPr>
            <a:r>
              <a:rPr lang="en-GB" sz="1000" dirty="0">
                <a:solidFill>
                  <a:schemeClr val="tx1"/>
                </a:solidFill>
                <a:latin typeface="Segoe UI" panose="020B0502040204020203" pitchFamily="34" charset="0"/>
                <a:ea typeface="Calibri" panose="020F0502020204030204" pitchFamily="34" charset="0"/>
              </a:rPr>
              <a:t>Executive with</a:t>
            </a:r>
            <a:r>
              <a:rPr lang="en-GB" sz="1000" dirty="0">
                <a:solidFill>
                  <a:schemeClr val="tx1"/>
                </a:solidFill>
                <a:effectLst/>
                <a:latin typeface="Segoe UI" panose="020B0502040204020203" pitchFamily="34" charset="0"/>
                <a:ea typeface="Calibri" panose="020F0502020204030204" pitchFamily="34" charset="0"/>
              </a:rPr>
              <a:t> more than 25 years of experience in the Telecoms, Media, Banking and Investments sectors.</a:t>
            </a:r>
          </a:p>
          <a:p>
            <a:pPr>
              <a:spcAft>
                <a:spcPts val="0"/>
              </a:spcAft>
            </a:pPr>
            <a:endParaRPr lang="en-GB" sz="1000" dirty="0">
              <a:solidFill>
                <a:schemeClr val="tx1"/>
              </a:solidFill>
              <a:latin typeface="Segoe UI" panose="020B0502040204020203" pitchFamily="34" charset="0"/>
              <a:ea typeface="Calibri" panose="020F0502020204030204" pitchFamily="34" charset="0"/>
            </a:endParaRPr>
          </a:p>
          <a:p>
            <a:pPr>
              <a:spcAft>
                <a:spcPts val="0"/>
              </a:spcAft>
            </a:pPr>
            <a:r>
              <a:rPr lang="en-GB" sz="1000" dirty="0">
                <a:solidFill>
                  <a:schemeClr val="tx1"/>
                </a:solidFill>
                <a:latin typeface="Segoe UI" panose="020B0502040204020203" pitchFamily="34" charset="0"/>
                <a:ea typeface="Calibri" panose="020F0502020204030204" pitchFamily="34" charset="0"/>
              </a:rPr>
              <a:t>Previous roles:</a:t>
            </a:r>
          </a:p>
          <a:p>
            <a:pPr>
              <a:spcAft>
                <a:spcPts val="0"/>
              </a:spcAft>
            </a:pPr>
            <a:endParaRPr lang="en-GB" sz="1000" dirty="0">
              <a:solidFill>
                <a:schemeClr val="tx1"/>
              </a:solidFill>
              <a:latin typeface="Segoe UI" panose="020B0502040204020203" pitchFamily="34" charset="0"/>
              <a:ea typeface="Calibri" panose="020F0502020204030204" pitchFamily="34" charset="0"/>
            </a:endParaRPr>
          </a:p>
          <a:p>
            <a:pPr marL="171450" indent="-171450">
              <a:spcAft>
                <a:spcPts val="0"/>
              </a:spcAft>
              <a:buFont typeface="Arial" panose="020B0604020202020204" pitchFamily="34" charset="0"/>
              <a:buChar char="•"/>
            </a:pPr>
            <a:r>
              <a:rPr lang="en-GB" sz="1000" dirty="0">
                <a:solidFill>
                  <a:schemeClr val="tx1"/>
                </a:solidFill>
                <a:effectLst/>
                <a:latin typeface="Segoe UI" panose="020B0502040204020203" pitchFamily="34" charset="0"/>
                <a:ea typeface="Calibri" panose="020F0502020204030204" pitchFamily="34" charset="0"/>
              </a:rPr>
              <a:t>Worked in companies such as NOVA, OTE Group, Alpha Bank, NBG, Merrill Lynch and P&amp;G. </a:t>
            </a:r>
          </a:p>
          <a:p>
            <a:pPr>
              <a:spcAft>
                <a:spcPts val="0"/>
              </a:spcAft>
            </a:pPr>
            <a:endParaRPr lang="en-GB" sz="1000" dirty="0">
              <a:solidFill>
                <a:schemeClr val="tx1"/>
              </a:solidFill>
              <a:latin typeface="Segoe UI" panose="020B0502040204020203" pitchFamily="34" charset="0"/>
              <a:ea typeface="Calibri" panose="020F0502020204030204" pitchFamily="34" charset="0"/>
            </a:endParaRPr>
          </a:p>
          <a:p>
            <a:pPr marL="171450" indent="-171450">
              <a:spcAft>
                <a:spcPts val="0"/>
              </a:spcAft>
              <a:buFont typeface="Arial" panose="020B0604020202020204" pitchFamily="34" charset="0"/>
              <a:buChar char="•"/>
            </a:pPr>
            <a:r>
              <a:rPr lang="en-GB" sz="1000" dirty="0">
                <a:solidFill>
                  <a:schemeClr val="tx1"/>
                </a:solidFill>
                <a:effectLst/>
                <a:latin typeface="Segoe UI" panose="020B0502040204020203" pitchFamily="34" charset="0"/>
                <a:ea typeface="Calibri" panose="020F0502020204030204" pitchFamily="34" charset="0"/>
              </a:rPr>
              <a:t>Positions held include CEO, COO, CFO, while also serving in various </a:t>
            </a:r>
            <a:r>
              <a:rPr lang="en-GB" sz="1000" dirty="0" err="1">
                <a:solidFill>
                  <a:schemeClr val="tx1"/>
                </a:solidFill>
                <a:effectLst/>
                <a:latin typeface="Segoe UI" panose="020B0502040204020203" pitchFamily="34" charset="0"/>
                <a:ea typeface="Calibri" panose="020F0502020204030204" pitchFamily="34" charset="0"/>
              </a:rPr>
              <a:t>BoDs</a:t>
            </a:r>
            <a:r>
              <a:rPr lang="en-GB" sz="1000" dirty="0">
                <a:solidFill>
                  <a:schemeClr val="tx1"/>
                </a:solidFill>
                <a:effectLst/>
                <a:latin typeface="Segoe UI" panose="020B0502040204020203" pitchFamily="34" charset="0"/>
                <a:ea typeface="Calibri" panose="020F0502020204030204" pitchFamily="34" charset="0"/>
              </a:rPr>
              <a:t> as chairman, vice chairman and member in Greece, Cyprus and Romania.</a:t>
            </a:r>
            <a:endParaRPr lang="en-US" sz="1000" dirty="0">
              <a:solidFill>
                <a:schemeClr val="tx1"/>
              </a:solidFill>
              <a:effectLst/>
              <a:latin typeface="Calibri" panose="020F0502020204030204" pitchFamily="34" charset="0"/>
              <a:ea typeface="Calibri" panose="020F0502020204030204" pitchFamily="34" charset="0"/>
            </a:endParaRPr>
          </a:p>
          <a:p>
            <a:pPr algn="ctr">
              <a:spcBef>
                <a:spcPts val="200"/>
              </a:spcBef>
              <a:spcAft>
                <a:spcPts val="300"/>
              </a:spcAft>
              <a:tabLst>
                <a:tab pos="299085" algn="l"/>
                <a:tab pos="299720" algn="l"/>
              </a:tabLst>
            </a:pPr>
            <a:endParaRPr lang="el-GR" sz="1000" dirty="0">
              <a:solidFill>
                <a:schemeClr val="tx1"/>
              </a:solidFill>
              <a:latin typeface="Segoe UI" panose="020B0502040204020203" pitchFamily="34" charset="0"/>
              <a:ea typeface="Calibri" panose="020F0502020204030204" pitchFamily="34" charset="0"/>
              <a:cs typeface="Segoe UI" panose="020B0502040204020203" pitchFamily="34" charset="0"/>
            </a:endParaRPr>
          </a:p>
        </p:txBody>
      </p:sp>
      <p:sp>
        <p:nvSpPr>
          <p:cNvPr id="51" name="TextBox 50">
            <a:extLst>
              <a:ext uri="{FF2B5EF4-FFF2-40B4-BE49-F238E27FC236}">
                <a16:creationId xmlns:a16="http://schemas.microsoft.com/office/drawing/2014/main" id="{F0A40A87-8C08-2257-B8D0-E020B05C297B}"/>
              </a:ext>
            </a:extLst>
          </p:cNvPr>
          <p:cNvSpPr txBox="1"/>
          <p:nvPr/>
        </p:nvSpPr>
        <p:spPr>
          <a:xfrm>
            <a:off x="8463243" y="2232378"/>
            <a:ext cx="1592000" cy="569387"/>
          </a:xfrm>
          <a:prstGeom prst="rect">
            <a:avLst/>
          </a:prstGeom>
          <a:noFill/>
        </p:spPr>
        <p:txBody>
          <a:bodyPr wrap="square" rtlCol="0">
            <a:spAutoFit/>
          </a:bodyPr>
          <a:lstStyle/>
          <a:p>
            <a:pPr algn="ctr"/>
            <a:r>
              <a:rPr lang="en-US" sz="1100" b="1" dirty="0">
                <a:solidFill>
                  <a:prstClr val="black"/>
                </a:solidFill>
                <a:latin typeface="Segoe UI" panose="020B0502040204020203" pitchFamily="34" charset="0"/>
                <a:cs typeface="Segoe UI" panose="020B0502040204020203" pitchFamily="34" charset="0"/>
              </a:rPr>
              <a:t>Dimitris Tzelepis</a:t>
            </a:r>
          </a:p>
          <a:p>
            <a:pPr algn="ctr"/>
            <a:r>
              <a:rPr lang="en-US" sz="1000" dirty="0">
                <a:solidFill>
                  <a:prstClr val="black"/>
                </a:solidFill>
                <a:latin typeface="Segoe UI" panose="020B0502040204020203" pitchFamily="34" charset="0"/>
                <a:cs typeface="Segoe UI" panose="020B0502040204020203" pitchFamily="34" charset="0"/>
              </a:rPr>
              <a:t>Executive Director Capital Markets, M&amp;A, IR</a:t>
            </a:r>
            <a:endParaRPr lang="el-GR" sz="1000" dirty="0">
              <a:solidFill>
                <a:prstClr val="black"/>
              </a:solidFill>
              <a:latin typeface="Segoe UI" panose="020B0502040204020203" pitchFamily="34" charset="0"/>
              <a:cs typeface="Segoe UI" panose="020B0502040204020203" pitchFamily="34" charset="0"/>
            </a:endParaRPr>
          </a:p>
        </p:txBody>
      </p:sp>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4404" y="915578"/>
            <a:ext cx="1053699" cy="1352442"/>
          </a:xfrm>
          <a:prstGeom prst="rect">
            <a:avLst/>
          </a:prstGeom>
        </p:spPr>
      </p:pic>
      <p:sp>
        <p:nvSpPr>
          <p:cNvPr id="53" name="Rectangle 52">
            <a:extLst>
              <a:ext uri="{FF2B5EF4-FFF2-40B4-BE49-F238E27FC236}">
                <a16:creationId xmlns:a16="http://schemas.microsoft.com/office/drawing/2014/main" id="{00A06F16-9D50-BA45-21ED-BE608FE68334}"/>
              </a:ext>
            </a:extLst>
          </p:cNvPr>
          <p:cNvSpPr/>
          <p:nvPr/>
        </p:nvSpPr>
        <p:spPr>
          <a:xfrm>
            <a:off x="10262085" y="2887635"/>
            <a:ext cx="1598989" cy="3495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GB" sz="1000" dirty="0">
                <a:solidFill>
                  <a:schemeClr val="tx1"/>
                </a:solidFill>
                <a:latin typeface="Segoe UI" panose="020B0502040204020203" pitchFamily="34" charset="0"/>
                <a:ea typeface="Calibri" panose="020F0502020204030204" pitchFamily="34" charset="0"/>
                <a:cs typeface="Segoe UI" panose="020B0502040204020203" pitchFamily="34" charset="0"/>
              </a:rPr>
              <a:t>Executive leader with expertise in the high-tech industry, specializing in consumer electronics and semiconductors. </a:t>
            </a:r>
          </a:p>
          <a:p>
            <a:pPr>
              <a:spcAft>
                <a:spcPts val="0"/>
              </a:spcAft>
            </a:pPr>
            <a:endParaRPr lang="en-US" sz="1000" dirty="0">
              <a:solidFill>
                <a:schemeClr val="tx1"/>
              </a:solidFill>
              <a:latin typeface="Segoe UI" panose="020B0502040204020203" pitchFamily="34" charset="0"/>
              <a:ea typeface="Calibri" panose="020F0502020204030204" pitchFamily="34" charset="0"/>
              <a:cs typeface="Segoe UI" panose="020B0502040204020203" pitchFamily="34" charset="0"/>
            </a:endParaRPr>
          </a:p>
          <a:p>
            <a:pPr>
              <a:spcAft>
                <a:spcPts val="0"/>
              </a:spcAft>
            </a:pPr>
            <a:r>
              <a:rPr lang="en-US" sz="1000" dirty="0">
                <a:solidFill>
                  <a:schemeClr val="tx1"/>
                </a:solidFill>
                <a:latin typeface="Segoe UI" panose="020B0502040204020203" pitchFamily="34" charset="0"/>
                <a:ea typeface="Calibri" panose="020F0502020204030204" pitchFamily="34" charset="0"/>
                <a:cs typeface="Segoe UI" panose="020B0502040204020203" pitchFamily="34" charset="0"/>
              </a:rPr>
              <a:t>Previous roles:</a:t>
            </a:r>
          </a:p>
          <a:p>
            <a:pPr>
              <a:spcAft>
                <a:spcPts val="0"/>
              </a:spcAft>
            </a:pPr>
            <a:endParaRPr lang="en-US" sz="1000" dirty="0">
              <a:solidFill>
                <a:schemeClr val="tx1"/>
              </a:solidFill>
              <a:latin typeface="Segoe UI" panose="020B0502040204020203" pitchFamily="34" charset="0"/>
              <a:ea typeface="Calibri" panose="020F0502020204030204" pitchFamily="34" charset="0"/>
              <a:cs typeface="Segoe UI" panose="020B0502040204020203" pitchFamily="34" charset="0"/>
            </a:endParaRPr>
          </a:p>
          <a:p>
            <a:pPr marL="171450" indent="-171450">
              <a:spcAft>
                <a:spcPts val="0"/>
              </a:spcAft>
              <a:buFont typeface="Arial" panose="020B0604020202020204" pitchFamily="34" charset="0"/>
              <a:buChar char="•"/>
            </a:pPr>
            <a:r>
              <a:rPr lang="en-US" sz="1000" dirty="0">
                <a:solidFill>
                  <a:schemeClr val="tx1"/>
                </a:solidFill>
                <a:latin typeface="Segoe UI" panose="020B0502040204020203" pitchFamily="34" charset="0"/>
                <a:ea typeface="Calibri" panose="020F0502020204030204" pitchFamily="34" charset="0"/>
                <a:cs typeface="Segoe UI" panose="020B0502040204020203" pitchFamily="34" charset="0"/>
              </a:rPr>
              <a:t>As an executive at NXP Semiconductors, led global the Digital </a:t>
            </a:r>
            <a:r>
              <a:rPr lang="en-US" sz="1000" dirty="0" err="1">
                <a:solidFill>
                  <a:schemeClr val="tx1"/>
                </a:solidFill>
                <a:latin typeface="Segoe UI" panose="020B0502040204020203" pitchFamily="34" charset="0"/>
                <a:ea typeface="Calibri" panose="020F0502020204030204" pitchFamily="34" charset="0"/>
                <a:cs typeface="Segoe UI" panose="020B0502040204020203" pitchFamily="34" charset="0"/>
              </a:rPr>
              <a:t>Goto</a:t>
            </a:r>
            <a:r>
              <a:rPr lang="en-US" sz="1000" dirty="0">
                <a:solidFill>
                  <a:schemeClr val="tx1"/>
                </a:solidFill>
                <a:latin typeface="Segoe UI" panose="020B0502040204020203" pitchFamily="34" charset="0"/>
                <a:ea typeface="Calibri" panose="020F0502020204030204" pitchFamily="34" charset="0"/>
                <a:cs typeface="Segoe UI" panose="020B0502040204020203" pitchFamily="34" charset="0"/>
              </a:rPr>
              <a:t> Market strategies, elevated CX, and managed Secure software R&amp;D. </a:t>
            </a:r>
          </a:p>
          <a:p>
            <a:pPr marL="171450" indent="-171450">
              <a:spcAft>
                <a:spcPts val="0"/>
              </a:spcAft>
              <a:buFont typeface="Arial" panose="020B0604020202020204" pitchFamily="34" charset="0"/>
              <a:buChar char="•"/>
            </a:pPr>
            <a:r>
              <a:rPr lang="en-US" sz="1000" dirty="0">
                <a:solidFill>
                  <a:schemeClr val="tx1"/>
                </a:solidFill>
                <a:latin typeface="Segoe UI" panose="020B0502040204020203" pitchFamily="34" charset="0"/>
                <a:ea typeface="Calibri" panose="020F0502020204030204" pitchFamily="34" charset="0"/>
                <a:cs typeface="Segoe UI" panose="020B0502040204020203" pitchFamily="34" charset="0"/>
              </a:rPr>
              <a:t>Led Philips Consumer Electronics, architecture and solutions for digital video products. </a:t>
            </a:r>
          </a:p>
          <a:p>
            <a:pPr marL="171450" indent="-171450">
              <a:spcAft>
                <a:spcPts val="0"/>
              </a:spcAft>
              <a:buFont typeface="Arial" panose="020B0604020202020204" pitchFamily="34" charset="0"/>
              <a:buChar char="•"/>
            </a:pPr>
            <a:r>
              <a:rPr lang="en-US" sz="1000" dirty="0">
                <a:solidFill>
                  <a:schemeClr val="tx1"/>
                </a:solidFill>
                <a:latin typeface="Segoe UI" panose="020B0502040204020203" pitchFamily="34" charset="0"/>
                <a:ea typeface="Calibri" panose="020F0502020204030204" pitchFamily="34" charset="0"/>
                <a:cs typeface="Segoe UI" panose="020B0502040204020203" pitchFamily="34" charset="0"/>
              </a:rPr>
              <a:t>Conducted X-ray vision at the Austrian Academy of Science.</a:t>
            </a:r>
          </a:p>
        </p:txBody>
      </p:sp>
      <p:sp>
        <p:nvSpPr>
          <p:cNvPr id="54" name="TextBox 53">
            <a:extLst>
              <a:ext uri="{FF2B5EF4-FFF2-40B4-BE49-F238E27FC236}">
                <a16:creationId xmlns:a16="http://schemas.microsoft.com/office/drawing/2014/main" id="{F0A40A87-8C08-2257-B8D0-E020B05C297B}"/>
              </a:ext>
            </a:extLst>
          </p:cNvPr>
          <p:cNvSpPr txBox="1"/>
          <p:nvPr/>
        </p:nvSpPr>
        <p:spPr>
          <a:xfrm>
            <a:off x="10108079" y="2232378"/>
            <a:ext cx="1790353" cy="600164"/>
          </a:xfrm>
          <a:prstGeom prst="rect">
            <a:avLst/>
          </a:prstGeom>
          <a:noFill/>
        </p:spPr>
        <p:txBody>
          <a:bodyPr wrap="square" rtlCol="0">
            <a:spAutoFit/>
          </a:bodyPr>
          <a:lstStyle/>
          <a:p>
            <a:pPr algn="ctr"/>
            <a:r>
              <a:rPr lang="en-US" sz="1100" b="1" dirty="0">
                <a:solidFill>
                  <a:prstClr val="black"/>
                </a:solidFill>
                <a:latin typeface="Segoe UI" panose="020B0502040204020203" pitchFamily="34" charset="0"/>
                <a:cs typeface="Segoe UI" panose="020B0502040204020203" pitchFamily="34" charset="0"/>
              </a:rPr>
              <a:t>Dr. Mohamed Chemloul</a:t>
            </a:r>
          </a:p>
          <a:p>
            <a:pPr algn="ctr"/>
            <a:r>
              <a:rPr lang="en-US" sz="1100" dirty="0">
                <a:solidFill>
                  <a:prstClr val="black"/>
                </a:solidFill>
                <a:latin typeface="Segoe UI" panose="020B0502040204020203" pitchFamily="34" charset="0"/>
                <a:cs typeface="Segoe UI" panose="020B0502040204020203" pitchFamily="34" charset="0"/>
              </a:rPr>
              <a:t>Group Chief Technology Officer</a:t>
            </a:r>
            <a:endParaRPr lang="el-GR" sz="1000" dirty="0">
              <a:solidFill>
                <a:prstClr val="black"/>
              </a:solidFill>
              <a:latin typeface="Segoe UI" panose="020B0502040204020203" pitchFamily="34" charset="0"/>
              <a:cs typeface="Segoe UI" panose="020B0502040204020203" pitchFamily="34" charset="0"/>
            </a:endParaRPr>
          </a:p>
        </p:txBody>
      </p:sp>
      <p:pic>
        <p:nvPicPr>
          <p:cNvPr id="55" name="Picture 54"/>
          <p:cNvPicPr>
            <a:picLocks noChangeAspect="1"/>
          </p:cNvPicPr>
          <p:nvPr/>
        </p:nvPicPr>
        <p:blipFill rotWithShape="1">
          <a:blip r:embed="rId8" cstate="print">
            <a:extLst>
              <a:ext uri="{28A0092B-C50C-407E-A947-70E740481C1C}">
                <a14:useLocalDpi xmlns:a14="http://schemas.microsoft.com/office/drawing/2010/main" val="0"/>
              </a:ext>
            </a:extLst>
          </a:blip>
          <a:srcRect l="29463" r="23510" b="7193"/>
          <a:stretch/>
        </p:blipFill>
        <p:spPr>
          <a:xfrm>
            <a:off x="10517616" y="915578"/>
            <a:ext cx="1034120" cy="1361106"/>
          </a:xfrm>
          <a:prstGeom prst="rect">
            <a:avLst/>
          </a:prstGeom>
        </p:spPr>
      </p:pic>
    </p:spTree>
    <p:extLst>
      <p:ext uri="{BB962C8B-B14F-4D97-AF65-F5344CB8AC3E}">
        <p14:creationId xmlns:p14="http://schemas.microsoft.com/office/powerpoint/2010/main" val="396648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37F3923-B6D0-FCA9-7462-C16F9EAD08E2}"/>
              </a:ext>
            </a:extLst>
          </p:cNvPr>
          <p:cNvSpPr>
            <a:spLocks noGrp="1"/>
          </p:cNvSpPr>
          <p:nvPr>
            <p:ph type="ctrTitle"/>
          </p:nvPr>
        </p:nvSpPr>
        <p:spPr>
          <a:xfrm>
            <a:off x="526473" y="170230"/>
            <a:ext cx="11425383" cy="787835"/>
          </a:xfrm>
        </p:spPr>
        <p:txBody>
          <a:bodyPr>
            <a:normAutofit/>
          </a:bodyPr>
          <a:lstStyle/>
          <a:p>
            <a:r>
              <a:rPr lang="de-AT" sz="2000" dirty="0"/>
              <a:t>Bericht über die Aktienrückkaufprogramme gemäß § 65 </a:t>
            </a:r>
            <a:r>
              <a:rPr lang="de-AT" sz="2000" dirty="0" err="1"/>
              <a:t>Abs</a:t>
            </a:r>
            <a:r>
              <a:rPr lang="de-AT" sz="2000" dirty="0"/>
              <a:t> 3 AktG</a:t>
            </a:r>
            <a:endParaRPr lang="en-US" sz="2200" dirty="0"/>
          </a:p>
        </p:txBody>
      </p:sp>
      <p:pic>
        <p:nvPicPr>
          <p:cNvPr id="3" name="Graphic 2" descr="Bar graph with upward trend outline">
            <a:extLst>
              <a:ext uri="{FF2B5EF4-FFF2-40B4-BE49-F238E27FC236}">
                <a16:creationId xmlns:a16="http://schemas.microsoft.com/office/drawing/2014/main" id="{0922835A-C3ED-8651-D64A-221C1BEEF1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8449" y="1246472"/>
            <a:ext cx="432000" cy="432000"/>
          </a:xfrm>
          <a:prstGeom prst="rect">
            <a:avLst/>
          </a:prstGeom>
        </p:spPr>
      </p:pic>
      <p:pic>
        <p:nvPicPr>
          <p:cNvPr id="9" name="Graphic 8" descr="Target outline">
            <a:extLst>
              <a:ext uri="{FF2B5EF4-FFF2-40B4-BE49-F238E27FC236}">
                <a16:creationId xmlns:a16="http://schemas.microsoft.com/office/drawing/2014/main" id="{E1710C59-912F-539A-15DB-631152F2BC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8333" y="1222125"/>
            <a:ext cx="432000" cy="432000"/>
          </a:xfrm>
          <a:prstGeom prst="rect">
            <a:avLst/>
          </a:prstGeom>
        </p:spPr>
      </p:pic>
      <p:sp>
        <p:nvSpPr>
          <p:cNvPr id="4" name="Slide Number Placeholder 3">
            <a:extLst>
              <a:ext uri="{FF2B5EF4-FFF2-40B4-BE49-F238E27FC236}">
                <a16:creationId xmlns:a16="http://schemas.microsoft.com/office/drawing/2014/main" id="{6B219B5A-C25B-53A4-3EE9-FD56E7A1ACB1}"/>
              </a:ext>
            </a:extLst>
          </p:cNvPr>
          <p:cNvSpPr>
            <a:spLocks noGrp="1"/>
          </p:cNvSpPr>
          <p:nvPr>
            <p:ph type="sldNum" sz="quarter" idx="4"/>
          </p:nvPr>
        </p:nvSpPr>
        <p:spPr>
          <a:xfrm>
            <a:off x="4629884" y="6489521"/>
            <a:ext cx="2743200" cy="365125"/>
          </a:xfrm>
        </p:spPr>
        <p:txBody>
          <a:bodyPr/>
          <a:lstStyle/>
          <a:p>
            <a:fld id="{56D675D8-086B-4728-8EF3-A2AAB17D6CC4}" type="slidenum">
              <a:rPr lang="el-GR" smtClean="0"/>
              <a:pPr/>
              <a:t>14</a:t>
            </a:fld>
            <a:endParaRPr lang="el-GR" dirty="0"/>
          </a:p>
        </p:txBody>
      </p:sp>
      <p:sp>
        <p:nvSpPr>
          <p:cNvPr id="6" name="Rectangle: Rounded Corners 25">
            <a:extLst>
              <a:ext uri="{FF2B5EF4-FFF2-40B4-BE49-F238E27FC236}">
                <a16:creationId xmlns:a16="http://schemas.microsoft.com/office/drawing/2014/main" id="{A99ADCAA-3A7F-BE74-71EC-4E1C0D33657B}"/>
              </a:ext>
            </a:extLst>
          </p:cNvPr>
          <p:cNvSpPr/>
          <p:nvPr/>
        </p:nvSpPr>
        <p:spPr>
          <a:xfrm>
            <a:off x="267854" y="1222125"/>
            <a:ext cx="11610111" cy="5267396"/>
          </a:xfrm>
          <a:prstGeom prst="roundRect">
            <a:avLst>
              <a:gd name="adj" fmla="val 230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Bef>
                <a:spcPts val="600"/>
              </a:spcBef>
              <a:spcAft>
                <a:spcPts val="600"/>
              </a:spcAft>
              <a:buFont typeface="Symbol" panose="05050102010706020507" pitchFamily="18" charset="2"/>
              <a:buChar char=""/>
            </a:pPr>
            <a:r>
              <a:rPr lang="de-DE" sz="1200" dirty="0">
                <a:solidFill>
                  <a:srgbClr val="202B5C"/>
                </a:solidFill>
                <a:latin typeface="Tahoma" panose="020B0604030504040204" pitchFamily="34" charset="0"/>
                <a:ea typeface="Times New Roman" panose="02020603050405020304" pitchFamily="18" charset="0"/>
              </a:rPr>
              <a:t>Auf der Grundlage des Ermächtigungsbeschlusses der letzten Hauptversammlung vom 30. Juni 2023 hat die Gesellschaft im Zeitraum vom 22. Dezember 2023 bis zum 21. Juni 2024 ein Aktienrückkaufprogramm durchgeführt (Aktienrückkaufprogramm I). Im Rahmen dieses Aktienrückkaufprogramms I hat die Gesellschaft insgesamt 84.238 eigene Aktien zu einem gewichteten Durchschnittspreis von 5,9 Euro je Aktie (niedrigster gezahlter Preis je Aktie 5,66 Euro, höchster gezahlter Preis je Aktie 6,17 Euro) zurückgekauft. Die Gesellschaft hat zum heutigen Tag insgesamt 36.353.868 Stückaktien ausgegeben, die jeweils in gleichem Umfang am Grundkapital beteiligt sind und die erworbenen Aktien entsprechen einem Anteil von 0,2317% am Grundkapital der Gesellschaft. Der Gesamtpreis ohne Nebenkosten für die zurückgekauften Aktien belief sich auf 496.883,62 Euro. </a:t>
            </a:r>
          </a:p>
          <a:p>
            <a:pPr marL="342900" lvl="0" indent="-342900" algn="just">
              <a:lnSpc>
                <a:spcPct val="150000"/>
              </a:lnSpc>
              <a:spcBef>
                <a:spcPts val="600"/>
              </a:spcBef>
              <a:spcAft>
                <a:spcPts val="600"/>
              </a:spcAft>
              <a:buFont typeface="Symbol" panose="05050102010706020507" pitchFamily="18" charset="2"/>
              <a:buChar char=""/>
            </a:pPr>
            <a:r>
              <a:rPr lang="de-DE" sz="1200" dirty="0">
                <a:solidFill>
                  <a:srgbClr val="202B5C"/>
                </a:solidFill>
                <a:latin typeface="Tahoma" panose="020B0604030504040204" pitchFamily="34" charset="0"/>
                <a:ea typeface="Times New Roman" panose="02020603050405020304" pitchFamily="18" charset="0"/>
              </a:rPr>
              <a:t>Darüber hinaus hat die Gesellschaft beschlossen, ein Aktienrückkaufprogramm II durchzuführen, das vom 1. Juli bis zum 31. Dezember 2024 läuft. Bislang hat die Gesellschaft keine eigenen Aktien auf der Grundlage des Aktienrückkaufprogramms II zurückgekauft.</a:t>
            </a:r>
          </a:p>
          <a:p>
            <a:pPr marL="342900" lvl="0" indent="-342900" algn="just">
              <a:lnSpc>
                <a:spcPct val="150000"/>
              </a:lnSpc>
              <a:spcBef>
                <a:spcPts val="600"/>
              </a:spcBef>
              <a:spcAft>
                <a:spcPts val="600"/>
              </a:spcAft>
              <a:buFont typeface="Symbol" panose="05050102010706020507" pitchFamily="18" charset="2"/>
              <a:buChar char=""/>
            </a:pPr>
            <a:r>
              <a:rPr lang="de-DE" sz="1200">
                <a:solidFill>
                  <a:srgbClr val="202B5C"/>
                </a:solidFill>
                <a:latin typeface="Tahoma" panose="020B0604030504040204" pitchFamily="34" charset="0"/>
                <a:ea typeface="Times New Roman" panose="02020603050405020304" pitchFamily="18" charset="0"/>
              </a:rPr>
              <a:t>Gemäß </a:t>
            </a:r>
            <a:r>
              <a:rPr lang="de-DE" sz="1200" dirty="0">
                <a:solidFill>
                  <a:srgbClr val="202B5C"/>
                </a:solidFill>
                <a:latin typeface="Tahoma" panose="020B0604030504040204" pitchFamily="34" charset="0"/>
                <a:ea typeface="Times New Roman" panose="02020603050405020304" pitchFamily="18" charset="0"/>
              </a:rPr>
              <a:t>dem Ermächtigungsbeschluss der Hauptversammlung vom 30. Juni 2023 wurden eigene Aktien zum Zweck der späteren Übertragung von Aktien an Arbeitnehmer, leitende Angestellte und Mitglieder des Vorstands der Gesellschaft oder ihrer Tochtergesellschaften (§ 189a Z 7 UGB) zu Vergütungszwecken (§ 65 </a:t>
            </a:r>
            <a:r>
              <a:rPr lang="de-DE" sz="1200" dirty="0" err="1">
                <a:solidFill>
                  <a:srgbClr val="202B5C"/>
                </a:solidFill>
                <a:latin typeface="Tahoma" panose="020B0604030504040204" pitchFamily="34" charset="0"/>
                <a:ea typeface="Times New Roman" panose="02020603050405020304" pitchFamily="18" charset="0"/>
              </a:rPr>
              <a:t>Abs</a:t>
            </a:r>
            <a:r>
              <a:rPr lang="de-DE" sz="1200" dirty="0">
                <a:solidFill>
                  <a:srgbClr val="202B5C"/>
                </a:solidFill>
                <a:latin typeface="Tahoma" panose="020B0604030504040204" pitchFamily="34" charset="0"/>
                <a:ea typeface="Times New Roman" panose="02020603050405020304" pitchFamily="18" charset="0"/>
              </a:rPr>
              <a:t> 1 Z 4 AktG) erworben.</a:t>
            </a:r>
            <a:r>
              <a:rPr lang="en-US" sz="1200" dirty="0">
                <a:solidFill>
                  <a:srgbClr val="202B5C"/>
                </a:solidFill>
                <a:latin typeface="Tahoma" panose="020B0604030504040204" pitchFamily="34" charset="0"/>
                <a:ea typeface="Times New Roman" panose="02020603050405020304" pitchFamily="18" charset="0"/>
              </a:rPr>
              <a:t> </a:t>
            </a:r>
          </a:p>
          <a:p>
            <a:pPr marL="342900" indent="-342900" algn="just">
              <a:lnSpc>
                <a:spcPct val="150000"/>
              </a:lnSpc>
              <a:spcBef>
                <a:spcPts val="600"/>
              </a:spcBef>
              <a:spcAft>
                <a:spcPts val="600"/>
              </a:spcAft>
              <a:buFont typeface="Symbol" panose="05050102010706020507" pitchFamily="18" charset="2"/>
              <a:buChar char=""/>
            </a:pPr>
            <a:r>
              <a:rPr lang="de-DE" sz="1200" dirty="0">
                <a:solidFill>
                  <a:srgbClr val="202B5C"/>
                </a:solidFill>
                <a:latin typeface="Tahoma" panose="020B0604030504040204" pitchFamily="34" charset="0"/>
                <a:ea typeface="Times New Roman" panose="02020603050405020304" pitchFamily="18" charset="0"/>
              </a:rPr>
              <a:t>Die Aktienrückkäufe für beide Programme wurden bzw. werden von PIRAEUS SECURITIES S.A. über den Handel an der Athener Börse (ATHEX) abgewickelt. </a:t>
            </a:r>
          </a:p>
          <a:p>
            <a:pPr marL="342900" indent="-342900" algn="just">
              <a:lnSpc>
                <a:spcPct val="150000"/>
              </a:lnSpc>
              <a:spcBef>
                <a:spcPts val="600"/>
              </a:spcBef>
              <a:spcAft>
                <a:spcPts val="600"/>
              </a:spcAft>
              <a:buFont typeface="Symbol" panose="05050102010706020507" pitchFamily="18" charset="2"/>
              <a:buChar char=""/>
            </a:pPr>
            <a:r>
              <a:rPr lang="de-DE" sz="1200" dirty="0">
                <a:solidFill>
                  <a:srgbClr val="202B5C"/>
                </a:solidFill>
                <a:latin typeface="Tahoma" panose="020B0604030504040204" pitchFamily="34" charset="0"/>
                <a:ea typeface="Times New Roman" panose="02020603050405020304" pitchFamily="18" charset="0"/>
              </a:rPr>
              <a:t>Seit der letzten Jahreshauptversammlung am 30. Juni 2023 wurden keine eigenen Aktien verkauft. Für weitere Informationen finden Sie unter: https://www.austriacard.com/investor-relations-ac/press-releases-ac/. </a:t>
            </a:r>
          </a:p>
        </p:txBody>
      </p:sp>
    </p:spTree>
    <p:extLst>
      <p:ext uri="{BB962C8B-B14F-4D97-AF65-F5344CB8AC3E}">
        <p14:creationId xmlns:p14="http://schemas.microsoft.com/office/powerpoint/2010/main" val="409888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9BC8704-FE66-6390-D48D-E98316C6403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712" r="7100"/>
          <a:stretch/>
        </p:blipFill>
        <p:spPr>
          <a:xfrm>
            <a:off x="7794171" y="409303"/>
            <a:ext cx="4153989" cy="4197531"/>
          </a:xfrm>
        </p:spPr>
      </p:pic>
      <p:sp>
        <p:nvSpPr>
          <p:cNvPr id="7" name="object 9">
            <a:extLst>
              <a:ext uri="{FF2B5EF4-FFF2-40B4-BE49-F238E27FC236}">
                <a16:creationId xmlns:a16="http://schemas.microsoft.com/office/drawing/2014/main" id="{E76CE0DD-EC13-0A9A-6BB3-E8C9BBAFA008}"/>
              </a:ext>
            </a:extLst>
          </p:cNvPr>
          <p:cNvSpPr txBox="1"/>
          <p:nvPr/>
        </p:nvSpPr>
        <p:spPr>
          <a:xfrm>
            <a:off x="-358840" y="1664247"/>
            <a:ext cx="8452114" cy="1687641"/>
          </a:xfrm>
          <a:prstGeom prst="rect">
            <a:avLst/>
          </a:prstGeom>
        </p:spPr>
        <p:txBody>
          <a:bodyPr vert="horz" wrap="square" lIns="0" tIns="12700" rIns="0" bIns="0" rtlCol="0">
            <a:spAutoFit/>
          </a:bodyPr>
          <a:lstStyle/>
          <a:p>
            <a:pPr marL="12700" algn="ctr">
              <a:lnSpc>
                <a:spcPct val="150000"/>
              </a:lnSpc>
              <a:spcBef>
                <a:spcPts val="100"/>
              </a:spcBef>
            </a:pPr>
            <a:r>
              <a:rPr lang="de-DE" sz="3600" b="1" spc="-25" dirty="0">
                <a:solidFill>
                  <a:srgbClr val="212A5B"/>
                </a:solidFill>
                <a:latin typeface="Segoe UI"/>
                <a:cs typeface="Segoe UI"/>
              </a:rPr>
              <a:t>Hauptversammlung 2024 </a:t>
            </a:r>
          </a:p>
          <a:p>
            <a:pPr marL="12700" algn="ctr">
              <a:lnSpc>
                <a:spcPct val="150000"/>
              </a:lnSpc>
              <a:spcBef>
                <a:spcPts val="100"/>
              </a:spcBef>
            </a:pPr>
            <a:r>
              <a:rPr lang="de-DE" sz="3600" b="1" spc="-25" dirty="0">
                <a:solidFill>
                  <a:srgbClr val="212A5B"/>
                </a:solidFill>
                <a:latin typeface="Segoe UI"/>
                <a:cs typeface="Segoe UI"/>
              </a:rPr>
              <a:t>AUSTRIACARD HOLDINGS AG</a:t>
            </a:r>
            <a:endParaRPr sz="3600" dirty="0">
              <a:latin typeface="Segoe UI"/>
              <a:cs typeface="Segoe UI"/>
            </a:endParaRPr>
          </a:p>
        </p:txBody>
      </p:sp>
      <p:sp>
        <p:nvSpPr>
          <p:cNvPr id="2" name="TextBox 1">
            <a:extLst>
              <a:ext uri="{FF2B5EF4-FFF2-40B4-BE49-F238E27FC236}">
                <a16:creationId xmlns:a16="http://schemas.microsoft.com/office/drawing/2014/main" id="{3F402E6C-BA57-790E-31C4-E515C857688B}"/>
              </a:ext>
            </a:extLst>
          </p:cNvPr>
          <p:cNvSpPr txBox="1"/>
          <p:nvPr/>
        </p:nvSpPr>
        <p:spPr>
          <a:xfrm>
            <a:off x="7409099" y="6090927"/>
            <a:ext cx="2165978" cy="369332"/>
          </a:xfrm>
          <a:prstGeom prst="rect">
            <a:avLst/>
          </a:prstGeom>
          <a:noFill/>
        </p:spPr>
        <p:txBody>
          <a:bodyPr wrap="none" rtlCol="0">
            <a:spAutoFit/>
          </a:bodyPr>
          <a:lstStyle/>
          <a:p>
            <a:r>
              <a:rPr lang="en-US" b="1" dirty="0">
                <a:solidFill>
                  <a:srgbClr val="202B5C"/>
                </a:solidFill>
                <a:latin typeface="Segoe UI" panose="020B0502040204020203" pitchFamily="34" charset="0"/>
                <a:cs typeface="Segoe UI" panose="020B0502040204020203" pitchFamily="34" charset="0"/>
              </a:rPr>
              <a:t>Wien, 9. </a:t>
            </a:r>
            <a:r>
              <a:rPr lang="en-US" b="1" dirty="0" err="1">
                <a:solidFill>
                  <a:srgbClr val="202B5C"/>
                </a:solidFill>
                <a:latin typeface="Segoe UI" panose="020B0502040204020203" pitchFamily="34" charset="0"/>
                <a:cs typeface="Segoe UI" panose="020B0502040204020203" pitchFamily="34" charset="0"/>
              </a:rPr>
              <a:t>Juli</a:t>
            </a:r>
            <a:r>
              <a:rPr lang="en-US" b="1" dirty="0">
                <a:solidFill>
                  <a:srgbClr val="202B5C"/>
                </a:solidFill>
                <a:latin typeface="Segoe UI" panose="020B0502040204020203" pitchFamily="34" charset="0"/>
                <a:cs typeface="Segoe UI" panose="020B0502040204020203" pitchFamily="34" charset="0"/>
              </a:rPr>
              <a:t> 2024</a:t>
            </a:r>
            <a:endParaRPr lang="el-GR" b="1" dirty="0">
              <a:solidFill>
                <a:srgbClr val="202B5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811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600" dirty="0"/>
              <a:t>Hauptversammlung</a:t>
            </a:r>
            <a:endParaRPr lang="en-GB" sz="3600" dirty="0"/>
          </a:p>
        </p:txBody>
      </p:sp>
      <p:sp>
        <p:nvSpPr>
          <p:cNvPr id="4" name="Untertitel 2"/>
          <p:cNvSpPr txBox="1">
            <a:spLocks/>
          </p:cNvSpPr>
          <p:nvPr/>
        </p:nvSpPr>
        <p:spPr>
          <a:xfrm>
            <a:off x="747378" y="1616369"/>
            <a:ext cx="10199785" cy="46647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Generaldebatte</a:t>
            </a:r>
            <a:endParaRPr lang="en-GB" sz="1800" dirty="0"/>
          </a:p>
        </p:txBody>
      </p:sp>
    </p:spTree>
    <p:extLst>
      <p:ext uri="{BB962C8B-B14F-4D97-AF65-F5344CB8AC3E}">
        <p14:creationId xmlns:p14="http://schemas.microsoft.com/office/powerpoint/2010/main" val="2483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600" dirty="0"/>
              <a:t>Hauptversammlung</a:t>
            </a:r>
            <a:endParaRPr lang="en-GB" sz="3600" dirty="0"/>
          </a:p>
        </p:txBody>
      </p:sp>
      <p:sp>
        <p:nvSpPr>
          <p:cNvPr id="4" name="Untertitel 2"/>
          <p:cNvSpPr txBox="1">
            <a:spLocks/>
          </p:cNvSpPr>
          <p:nvPr/>
        </p:nvSpPr>
        <p:spPr>
          <a:xfrm>
            <a:off x="747378" y="1616369"/>
            <a:ext cx="10199785" cy="46647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Abstimmung</a:t>
            </a:r>
            <a:endParaRPr lang="en-US" dirty="0"/>
          </a:p>
          <a:p>
            <a:endParaRPr lang="en-GB" sz="1800" dirty="0"/>
          </a:p>
        </p:txBody>
      </p:sp>
    </p:spTree>
    <p:extLst>
      <p:ext uri="{BB962C8B-B14F-4D97-AF65-F5344CB8AC3E}">
        <p14:creationId xmlns:p14="http://schemas.microsoft.com/office/powerpoint/2010/main" val="2570859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200" dirty="0">
                <a:solidFill>
                  <a:srgbClr val="C00000"/>
                </a:solidFill>
              </a:rPr>
              <a:t>Tagesordnungspunkt 2 </a:t>
            </a:r>
            <a:endParaRPr lang="en-GB" sz="3200" dirty="0">
              <a:solidFill>
                <a:srgbClr val="C00000"/>
              </a:solidFill>
            </a:endParaRPr>
          </a:p>
        </p:txBody>
      </p:sp>
      <p:sp>
        <p:nvSpPr>
          <p:cNvPr id="4" name="Untertitel 2"/>
          <p:cNvSpPr txBox="1">
            <a:spLocks/>
          </p:cNvSpPr>
          <p:nvPr/>
        </p:nvSpPr>
        <p:spPr>
          <a:xfrm>
            <a:off x="747378" y="1616369"/>
            <a:ext cx="6302902" cy="11524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2060"/>
                </a:solidFill>
              </a:rPr>
              <a:t>Beschlussfassung über die Verwendung des Bilanzgewinns.</a:t>
            </a:r>
            <a:endParaRPr lang="en-GB" dirty="0">
              <a:solidFill>
                <a:srgbClr val="002060"/>
              </a:solidFill>
            </a:endParaRPr>
          </a:p>
        </p:txBody>
      </p:sp>
    </p:spTree>
    <p:extLst>
      <p:ext uri="{BB962C8B-B14F-4D97-AF65-F5344CB8AC3E}">
        <p14:creationId xmlns:p14="http://schemas.microsoft.com/office/powerpoint/2010/main" val="269977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subTitle" idx="1"/>
          </p:nvPr>
        </p:nvSpPr>
        <p:spPr>
          <a:xfrm>
            <a:off x="268811" y="316651"/>
            <a:ext cx="10357148" cy="629279"/>
          </a:xfrm>
        </p:spPr>
        <p:txBody>
          <a:bodyPr/>
          <a:lstStyle/>
          <a:p>
            <a:pPr>
              <a:lnSpc>
                <a:spcPct val="150000"/>
              </a:lnSpc>
              <a:spcBef>
                <a:spcPts val="700"/>
              </a:spcBef>
            </a:pPr>
            <a:r>
              <a:rPr lang="de-DE" sz="2400" dirty="0">
                <a:solidFill>
                  <a:srgbClr val="002060"/>
                </a:solidFill>
              </a:rPr>
              <a:t>Beschlussfassung über die Verwendung des Bilanzgewinns.</a:t>
            </a:r>
            <a:endParaRPr lang="en-GB" sz="2400" dirty="0">
              <a:solidFill>
                <a:srgbClr val="002060"/>
              </a:solidFill>
            </a:endParaRPr>
          </a:p>
        </p:txBody>
      </p:sp>
      <p:sp>
        <p:nvSpPr>
          <p:cNvPr id="4" name="Foliennummernplatzhalter 3"/>
          <p:cNvSpPr>
            <a:spLocks noGrp="1"/>
          </p:cNvSpPr>
          <p:nvPr>
            <p:ph type="sldNum" sz="quarter" idx="4"/>
          </p:nvPr>
        </p:nvSpPr>
        <p:spPr/>
        <p:txBody>
          <a:bodyPr/>
          <a:lstStyle/>
          <a:p>
            <a:fld id="{56D675D8-086B-4728-8EF3-A2AAB17D6CC4}" type="slidenum">
              <a:rPr lang="el-GR" smtClean="0"/>
              <a:pPr/>
              <a:t>19</a:t>
            </a:fld>
            <a:endParaRPr lang="el-GR" dirty="0"/>
          </a:p>
        </p:txBody>
      </p:sp>
      <p:sp>
        <p:nvSpPr>
          <p:cNvPr id="5" name="Textfeld 4"/>
          <p:cNvSpPr txBox="1"/>
          <p:nvPr/>
        </p:nvSpPr>
        <p:spPr>
          <a:xfrm>
            <a:off x="497070" y="1585246"/>
            <a:ext cx="9803828" cy="3477875"/>
          </a:xfrm>
          <a:prstGeom prst="rect">
            <a:avLst/>
          </a:prstGeom>
          <a:noFill/>
        </p:spPr>
        <p:txBody>
          <a:bodyPr wrap="square" rtlCol="0">
            <a:spAutoFit/>
          </a:bodyPr>
          <a:lstStyle/>
          <a:p>
            <a:r>
              <a:rPr lang="de-DE" sz="2000" dirty="0">
                <a:solidFill>
                  <a:schemeClr val="tx1">
                    <a:lumMod val="75000"/>
                    <a:lumOff val="25000"/>
                  </a:schemeClr>
                </a:solidFill>
                <a:latin typeface="Segoe UI" panose="020B0502040204020203" pitchFamily="34" charset="0"/>
                <a:cs typeface="Segoe UI" panose="020B0502040204020203" pitchFamily="34" charset="0"/>
              </a:rPr>
              <a:t>Der Vorstand und der Aufsichtsrat der AUSTRICARD HOLDINGS AG schlagen vor, den Bilanzgewinn zum 31. Dezember 2023 wie folgt zu verwenden:</a:t>
            </a:r>
          </a:p>
          <a:p>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b="1" dirty="0" err="1">
                <a:solidFill>
                  <a:schemeClr val="tx1">
                    <a:lumMod val="75000"/>
                    <a:lumOff val="25000"/>
                  </a:schemeClr>
                </a:solidFill>
                <a:latin typeface="Segoe UI" panose="020B0502040204020203" pitchFamily="34" charset="0"/>
                <a:cs typeface="Segoe UI" panose="020B0502040204020203" pitchFamily="34" charset="0"/>
              </a:rPr>
              <a:t>Ausschüttung</a:t>
            </a:r>
            <a:r>
              <a:rPr lang="en-US" sz="2000" b="1" dirty="0">
                <a:solidFill>
                  <a:schemeClr val="tx1">
                    <a:lumMod val="75000"/>
                    <a:lumOff val="25000"/>
                  </a:schemeClr>
                </a:solidFill>
                <a:latin typeface="Segoe UI" panose="020B0502040204020203" pitchFamily="34" charset="0"/>
                <a:cs typeface="Segoe UI" panose="020B0502040204020203" pitchFamily="34" charset="0"/>
              </a:rPr>
              <a:t> </a:t>
            </a:r>
            <a:r>
              <a:rPr lang="en-US" sz="2000" b="1" dirty="0" err="1">
                <a:solidFill>
                  <a:schemeClr val="tx1">
                    <a:lumMod val="75000"/>
                    <a:lumOff val="25000"/>
                  </a:schemeClr>
                </a:solidFill>
                <a:latin typeface="Segoe UI" panose="020B0502040204020203" pitchFamily="34" charset="0"/>
                <a:cs typeface="Segoe UI" panose="020B0502040204020203" pitchFamily="34" charset="0"/>
              </a:rPr>
              <a:t>einer</a:t>
            </a:r>
            <a:r>
              <a:rPr lang="en-US" sz="2000" b="1" dirty="0">
                <a:solidFill>
                  <a:schemeClr val="tx1">
                    <a:lumMod val="75000"/>
                    <a:lumOff val="25000"/>
                  </a:schemeClr>
                </a:solidFill>
                <a:latin typeface="Segoe UI" panose="020B0502040204020203" pitchFamily="34" charset="0"/>
                <a:cs typeface="Segoe UI" panose="020B0502040204020203" pitchFamily="34" charset="0"/>
              </a:rPr>
              <a:t> </a:t>
            </a:r>
            <a:r>
              <a:rPr lang="en-US" sz="2000" b="1" dirty="0" err="1">
                <a:solidFill>
                  <a:schemeClr val="tx1">
                    <a:lumMod val="75000"/>
                    <a:lumOff val="25000"/>
                  </a:schemeClr>
                </a:solidFill>
                <a:latin typeface="Segoe UI" panose="020B0502040204020203" pitchFamily="34" charset="0"/>
                <a:cs typeface="Segoe UI" panose="020B0502040204020203" pitchFamily="34" charset="0"/>
              </a:rPr>
              <a:t>Dividende</a:t>
            </a:r>
            <a:r>
              <a:rPr lang="en-US" sz="2000" b="1" dirty="0">
                <a:solidFill>
                  <a:schemeClr val="tx1">
                    <a:lumMod val="75000"/>
                    <a:lumOff val="25000"/>
                  </a:schemeClr>
                </a:solidFill>
                <a:latin typeface="Segoe UI" panose="020B0502040204020203" pitchFamily="34" charset="0"/>
                <a:cs typeface="Segoe UI" panose="020B0502040204020203" pitchFamily="34" charset="0"/>
              </a:rPr>
              <a:t> in der </a:t>
            </a:r>
            <a:r>
              <a:rPr lang="en-US" sz="2000" b="1" dirty="0" err="1">
                <a:solidFill>
                  <a:schemeClr val="tx1">
                    <a:lumMod val="75000"/>
                    <a:lumOff val="25000"/>
                  </a:schemeClr>
                </a:solidFill>
                <a:latin typeface="Segoe UI" panose="020B0502040204020203" pitchFamily="34" charset="0"/>
                <a:cs typeface="Segoe UI" panose="020B0502040204020203" pitchFamily="34" charset="0"/>
              </a:rPr>
              <a:t>Höhe</a:t>
            </a:r>
            <a:r>
              <a:rPr lang="en-US" sz="2000" b="1" dirty="0">
                <a:solidFill>
                  <a:schemeClr val="tx1">
                    <a:lumMod val="75000"/>
                    <a:lumOff val="25000"/>
                  </a:schemeClr>
                </a:solidFill>
                <a:latin typeface="Segoe UI" panose="020B0502040204020203" pitchFamily="34" charset="0"/>
                <a:cs typeface="Segoe UI" panose="020B0502040204020203" pitchFamily="34" charset="0"/>
              </a:rPr>
              <a:t> von € 0,10 pro </a:t>
            </a:r>
            <a:r>
              <a:rPr lang="en-US" sz="2000" b="1" dirty="0" err="1">
                <a:solidFill>
                  <a:schemeClr val="tx1">
                    <a:lumMod val="75000"/>
                    <a:lumOff val="25000"/>
                  </a:schemeClr>
                </a:solidFill>
                <a:latin typeface="Segoe UI" panose="020B0502040204020203" pitchFamily="34" charset="0"/>
                <a:cs typeface="Segoe UI" panose="020B0502040204020203" pitchFamily="34" charset="0"/>
              </a:rPr>
              <a:t>Aktie</a:t>
            </a:r>
            <a:r>
              <a:rPr lang="en-US" sz="2000" b="1" dirty="0">
                <a:solidFill>
                  <a:schemeClr val="tx1">
                    <a:lumMod val="75000"/>
                    <a:lumOff val="25000"/>
                  </a:schemeClr>
                </a:solidFill>
                <a:latin typeface="Segoe UI" panose="020B0502040204020203" pitchFamily="34" charset="0"/>
                <a:cs typeface="Segoe UI" panose="020B0502040204020203" pitchFamily="34" charset="0"/>
              </a:rPr>
              <a:t>. </a:t>
            </a:r>
          </a:p>
          <a:p>
            <a:pPr marL="342900" indent="-342900">
              <a:buFont typeface="Arial" panose="020B0604020202020204" pitchFamily="34" charset="0"/>
              <a:buChar char="•"/>
            </a:pPr>
            <a:r>
              <a:rPr lang="de-DE" sz="2000" b="1" dirty="0">
                <a:solidFill>
                  <a:schemeClr val="tx1">
                    <a:lumMod val="75000"/>
                    <a:lumOff val="25000"/>
                  </a:schemeClr>
                </a:solidFill>
                <a:latin typeface="Segoe UI" panose="020B0502040204020203" pitchFamily="34" charset="0"/>
                <a:cs typeface="Segoe UI" panose="020B0502040204020203" pitchFamily="34" charset="0"/>
              </a:rPr>
              <a:t>Der verbleibende Restbetrag wird auf neue Rechnung vorgetragen</a:t>
            </a:r>
            <a:r>
              <a:rPr lang="en-US" sz="2000" b="1" dirty="0">
                <a:solidFill>
                  <a:schemeClr val="tx1">
                    <a:lumMod val="75000"/>
                    <a:lumOff val="25000"/>
                  </a:schemeClr>
                </a:solidFill>
                <a:latin typeface="Segoe UI" panose="020B0502040204020203" pitchFamily="34" charset="0"/>
                <a:cs typeface="Segoe UI" panose="020B0502040204020203" pitchFamily="34" charset="0"/>
              </a:rPr>
              <a:t>.</a:t>
            </a:r>
          </a:p>
          <a:p>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r>
              <a:rPr lang="en-US" sz="2000" u="sng" dirty="0">
                <a:solidFill>
                  <a:schemeClr val="tx1">
                    <a:lumMod val="75000"/>
                    <a:lumOff val="25000"/>
                  </a:schemeClr>
                </a:solidFill>
                <a:latin typeface="Segoe UI" panose="020B0502040204020203" pitchFamily="34" charset="0"/>
                <a:cs typeface="Segoe UI" panose="020B0502040204020203" pitchFamily="34" charset="0"/>
              </a:rPr>
              <a:t>Information</a:t>
            </a:r>
            <a:r>
              <a:rPr lang="en-US" sz="2000" dirty="0">
                <a:solidFill>
                  <a:schemeClr val="tx1">
                    <a:lumMod val="75000"/>
                    <a:lumOff val="25000"/>
                  </a:schemeClr>
                </a:solidFill>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Ex-</a:t>
            </a:r>
            <a:r>
              <a:rPr lang="en-US" sz="2000" dirty="0" err="1">
                <a:solidFill>
                  <a:schemeClr val="tx1">
                    <a:lumMod val="75000"/>
                    <a:lumOff val="25000"/>
                  </a:schemeClr>
                </a:solidFill>
                <a:latin typeface="Segoe UI" panose="020B0502040204020203" pitchFamily="34" charset="0"/>
                <a:cs typeface="Segoe UI" panose="020B0502040204020203" pitchFamily="34" charset="0"/>
              </a:rPr>
              <a:t>Dividendentag</a:t>
            </a:r>
            <a:r>
              <a:rPr lang="en-US" sz="2000" dirty="0">
                <a:solidFill>
                  <a:schemeClr val="tx1">
                    <a:lumMod val="75000"/>
                    <a:lumOff val="25000"/>
                  </a:schemeClr>
                </a:solidFill>
                <a:latin typeface="Segoe UI" panose="020B0502040204020203" pitchFamily="34" charset="0"/>
                <a:cs typeface="Segoe UI" panose="020B0502040204020203" pitchFamily="34" charset="0"/>
              </a:rPr>
              <a:t>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ist</a:t>
            </a:r>
            <a:r>
              <a:rPr lang="en-US" sz="2000" dirty="0">
                <a:solidFill>
                  <a:schemeClr val="tx1">
                    <a:lumMod val="75000"/>
                    <a:lumOff val="25000"/>
                  </a:schemeClr>
                </a:solidFill>
                <a:latin typeface="Segoe UI" panose="020B0502040204020203" pitchFamily="34" charset="0"/>
                <a:cs typeface="Segoe UI" panose="020B0502040204020203" pitchFamily="34" charset="0"/>
              </a:rPr>
              <a:t> der 16.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Juli</a:t>
            </a:r>
            <a:r>
              <a:rPr lang="en-US" sz="2000" dirty="0">
                <a:solidFill>
                  <a:schemeClr val="tx1">
                    <a:lumMod val="75000"/>
                    <a:lumOff val="25000"/>
                  </a:schemeClr>
                </a:solidFill>
                <a:latin typeface="Segoe UI" panose="020B0502040204020203" pitchFamily="34" charset="0"/>
                <a:cs typeface="Segoe UI" panose="020B0502040204020203" pitchFamily="34" charset="0"/>
              </a:rPr>
              <a:t> 2024</a:t>
            </a:r>
          </a:p>
          <a:p>
            <a:pPr marL="342900" indent="-342900">
              <a:buFont typeface="Arial" panose="020B0604020202020204" pitchFamily="34" charset="0"/>
              <a:buChar char="•"/>
            </a:pPr>
            <a:r>
              <a:rPr lang="en-US" sz="2000" dirty="0" err="1">
                <a:solidFill>
                  <a:schemeClr val="tx1">
                    <a:lumMod val="75000"/>
                    <a:lumOff val="25000"/>
                  </a:schemeClr>
                </a:solidFill>
                <a:latin typeface="Segoe UI" panose="020B0502040204020203" pitchFamily="34" charset="0"/>
                <a:cs typeface="Segoe UI" panose="020B0502040204020203" pitchFamily="34" charset="0"/>
              </a:rPr>
              <a:t>Dividendenstichtag</a:t>
            </a:r>
            <a:r>
              <a:rPr lang="en-US" sz="2000" dirty="0">
                <a:solidFill>
                  <a:schemeClr val="tx1">
                    <a:lumMod val="75000"/>
                    <a:lumOff val="25000"/>
                  </a:schemeClr>
                </a:solidFill>
                <a:latin typeface="Segoe UI" panose="020B0502040204020203" pitchFamily="34" charset="0"/>
                <a:cs typeface="Segoe UI" panose="020B0502040204020203" pitchFamily="34" charset="0"/>
              </a:rPr>
              <a:t> 17.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Juli</a:t>
            </a:r>
            <a:r>
              <a:rPr lang="en-US" sz="2000" dirty="0">
                <a:solidFill>
                  <a:schemeClr val="tx1">
                    <a:lumMod val="75000"/>
                    <a:lumOff val="25000"/>
                  </a:schemeClr>
                </a:solidFill>
                <a:latin typeface="Segoe UI" panose="020B0502040204020203" pitchFamily="34" charset="0"/>
                <a:cs typeface="Segoe UI" panose="020B0502040204020203" pitchFamily="34" charset="0"/>
              </a:rPr>
              <a:t> 2024</a:t>
            </a:r>
          </a:p>
          <a:p>
            <a:pPr marL="342900" indent="-342900">
              <a:buFont typeface="Arial" panose="020B0604020202020204" pitchFamily="34" charset="0"/>
              <a:buChar char="•"/>
            </a:pPr>
            <a:r>
              <a:rPr lang="en-US" sz="2000" dirty="0" err="1">
                <a:solidFill>
                  <a:schemeClr val="tx1">
                    <a:lumMod val="75000"/>
                    <a:lumOff val="25000"/>
                  </a:schemeClr>
                </a:solidFill>
                <a:latin typeface="Segoe UI" panose="020B0502040204020203" pitchFamily="34" charset="0"/>
                <a:cs typeface="Segoe UI" panose="020B0502040204020203" pitchFamily="34" charset="0"/>
              </a:rPr>
              <a:t>Dividendenzahltag</a:t>
            </a:r>
            <a:r>
              <a:rPr lang="en-US" sz="2000" dirty="0">
                <a:solidFill>
                  <a:schemeClr val="tx1">
                    <a:lumMod val="75000"/>
                    <a:lumOff val="25000"/>
                  </a:schemeClr>
                </a:solidFill>
                <a:latin typeface="Segoe UI" panose="020B0502040204020203" pitchFamily="34" charset="0"/>
                <a:cs typeface="Segoe UI" panose="020B0502040204020203" pitchFamily="34" charset="0"/>
              </a:rPr>
              <a:t> 19.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Juli</a:t>
            </a:r>
            <a:r>
              <a:rPr lang="en-US" sz="2000" dirty="0">
                <a:solidFill>
                  <a:schemeClr val="tx1">
                    <a:lumMod val="75000"/>
                    <a:lumOff val="25000"/>
                  </a:schemeClr>
                </a:solidFill>
                <a:latin typeface="Segoe UI" panose="020B0502040204020203" pitchFamily="34" charset="0"/>
                <a:cs typeface="Segoe UI" panose="020B0502040204020203" pitchFamily="34" charset="0"/>
              </a:rPr>
              <a:t> 2024</a:t>
            </a:r>
          </a:p>
        </p:txBody>
      </p:sp>
    </p:spTree>
    <p:extLst>
      <p:ext uri="{BB962C8B-B14F-4D97-AF65-F5344CB8AC3E}">
        <p14:creationId xmlns:p14="http://schemas.microsoft.com/office/powerpoint/2010/main" val="374832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200" dirty="0">
                <a:solidFill>
                  <a:srgbClr val="C00000"/>
                </a:solidFill>
                <a:latin typeface="Segoe UI"/>
                <a:cs typeface="Segoe UI"/>
              </a:rPr>
              <a:t>Tagesordnungspunkt 1 </a:t>
            </a:r>
            <a:endParaRPr lang="en-GB" sz="3200" dirty="0">
              <a:solidFill>
                <a:srgbClr val="C00000"/>
              </a:solidFill>
            </a:endParaRPr>
          </a:p>
        </p:txBody>
      </p:sp>
      <p:sp>
        <p:nvSpPr>
          <p:cNvPr id="4" name="Untertitel 2"/>
          <p:cNvSpPr txBox="1">
            <a:spLocks/>
          </p:cNvSpPr>
          <p:nvPr/>
        </p:nvSpPr>
        <p:spPr>
          <a:xfrm>
            <a:off x="747378" y="1736010"/>
            <a:ext cx="9379388" cy="21266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dirty="0">
                <a:solidFill>
                  <a:srgbClr val="002060"/>
                </a:solidFill>
              </a:rPr>
              <a:t>Vorlage des festgestellten Jahresabschlusses samt Lagebericht, des Konzernabschlusses samt Konzernlagebericht, des konsolidierten Corporate Governance Berichts, des konsolidierten nicht-finanziellen Berichts, des Vorschlags für die Gewinnverwendung sowie des Berichts des Aufsichtsrats für das Geschäftsjahr 2023.</a:t>
            </a:r>
            <a:endParaRPr lang="en-GB" sz="2200" dirty="0">
              <a:solidFill>
                <a:srgbClr val="002060"/>
              </a:solidFill>
            </a:endParaRPr>
          </a:p>
        </p:txBody>
      </p:sp>
    </p:spTree>
    <p:extLst>
      <p:ext uri="{BB962C8B-B14F-4D97-AF65-F5344CB8AC3E}">
        <p14:creationId xmlns:p14="http://schemas.microsoft.com/office/powerpoint/2010/main" val="53836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200" dirty="0">
                <a:solidFill>
                  <a:srgbClr val="C00000"/>
                </a:solidFill>
              </a:rPr>
              <a:t>Tagesordnungspunkt 3 </a:t>
            </a:r>
            <a:endParaRPr lang="en-GB" sz="3200" dirty="0">
              <a:solidFill>
                <a:srgbClr val="C00000"/>
              </a:solidFill>
            </a:endParaRPr>
          </a:p>
        </p:txBody>
      </p:sp>
      <p:sp>
        <p:nvSpPr>
          <p:cNvPr id="4" name="Untertitel 2"/>
          <p:cNvSpPr txBox="1">
            <a:spLocks/>
          </p:cNvSpPr>
          <p:nvPr/>
        </p:nvSpPr>
        <p:spPr>
          <a:xfrm>
            <a:off x="747378" y="1616369"/>
            <a:ext cx="9772495" cy="21266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dirty="0">
                <a:solidFill>
                  <a:srgbClr val="002060"/>
                </a:solidFill>
              </a:rPr>
              <a:t>Beschlussfassung über die Entlastung der Mitglieder des Vorstands für das Geschäftsjahr 2023.</a:t>
            </a:r>
            <a:endParaRPr lang="en-GB" sz="2200" dirty="0">
              <a:solidFill>
                <a:srgbClr val="002060"/>
              </a:solidFill>
            </a:endParaRPr>
          </a:p>
        </p:txBody>
      </p:sp>
    </p:spTree>
    <p:extLst>
      <p:ext uri="{BB962C8B-B14F-4D97-AF65-F5344CB8AC3E}">
        <p14:creationId xmlns:p14="http://schemas.microsoft.com/office/powerpoint/2010/main" val="2810091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subTitle" idx="1"/>
          </p:nvPr>
        </p:nvSpPr>
        <p:spPr>
          <a:xfrm>
            <a:off x="352424" y="86711"/>
            <a:ext cx="11763376" cy="944864"/>
          </a:xfrm>
        </p:spPr>
        <p:txBody>
          <a:bodyPr/>
          <a:lstStyle/>
          <a:p>
            <a:pPr>
              <a:lnSpc>
                <a:spcPct val="150000"/>
              </a:lnSpc>
              <a:spcBef>
                <a:spcPts val="700"/>
              </a:spcBef>
            </a:pPr>
            <a:r>
              <a:rPr lang="de-DE" sz="2400" dirty="0">
                <a:solidFill>
                  <a:srgbClr val="202B5C"/>
                </a:solidFill>
              </a:rPr>
              <a:t>Beschlussfassung über die Entlastung der Mitglieder des Vorstands für das Geschäftsjahr 2023.</a:t>
            </a:r>
            <a:endParaRPr lang="en-GB" sz="2400" dirty="0">
              <a:solidFill>
                <a:srgbClr val="202B5C"/>
              </a:solidFill>
            </a:endParaRPr>
          </a:p>
        </p:txBody>
      </p:sp>
      <p:sp>
        <p:nvSpPr>
          <p:cNvPr id="4" name="Foliennummernplatzhalter 3"/>
          <p:cNvSpPr>
            <a:spLocks noGrp="1"/>
          </p:cNvSpPr>
          <p:nvPr>
            <p:ph type="sldNum" sz="quarter" idx="4"/>
          </p:nvPr>
        </p:nvSpPr>
        <p:spPr/>
        <p:txBody>
          <a:bodyPr/>
          <a:lstStyle/>
          <a:p>
            <a:fld id="{56D675D8-086B-4728-8EF3-A2AAB17D6CC4}" type="slidenum">
              <a:rPr lang="el-GR" smtClean="0"/>
              <a:pPr/>
              <a:t>21</a:t>
            </a:fld>
            <a:endParaRPr lang="el-GR" dirty="0"/>
          </a:p>
        </p:txBody>
      </p:sp>
      <p:sp>
        <p:nvSpPr>
          <p:cNvPr id="5" name="Textfeld 4"/>
          <p:cNvSpPr txBox="1"/>
          <p:nvPr/>
        </p:nvSpPr>
        <p:spPr>
          <a:xfrm>
            <a:off x="352424" y="1508749"/>
            <a:ext cx="9803828" cy="4401205"/>
          </a:xfrm>
          <a:prstGeom prst="rect">
            <a:avLst/>
          </a:prstGeom>
          <a:noFill/>
        </p:spPr>
        <p:txBody>
          <a:bodyPr wrap="square" rtlCol="0">
            <a:spAutoFit/>
          </a:bodyPr>
          <a:lstStyle/>
          <a:p>
            <a:r>
              <a:rPr lang="en-US" sz="2000" u="sng" dirty="0" err="1">
                <a:solidFill>
                  <a:schemeClr val="tx1">
                    <a:lumMod val="75000"/>
                    <a:lumOff val="25000"/>
                  </a:schemeClr>
                </a:solidFill>
                <a:latin typeface="Segoe UI" panose="020B0502040204020203" pitchFamily="34" charset="0"/>
                <a:cs typeface="Segoe UI" panose="020B0502040204020203" pitchFamily="34" charset="0"/>
              </a:rPr>
              <a:t>Mitglieder</a:t>
            </a:r>
            <a:r>
              <a:rPr lang="en-US" sz="2000" u="sng" dirty="0">
                <a:solidFill>
                  <a:schemeClr val="tx1">
                    <a:lumMod val="75000"/>
                    <a:lumOff val="25000"/>
                  </a:schemeClr>
                </a:solidFill>
                <a:latin typeface="Segoe UI" panose="020B0502040204020203" pitchFamily="34" charset="0"/>
                <a:cs typeface="Segoe UI" panose="020B0502040204020203" pitchFamily="34" charset="0"/>
              </a:rPr>
              <a:t> des </a:t>
            </a:r>
            <a:r>
              <a:rPr lang="en-US" sz="2000" u="sng" dirty="0" err="1">
                <a:solidFill>
                  <a:schemeClr val="tx1">
                    <a:lumMod val="75000"/>
                    <a:lumOff val="25000"/>
                  </a:schemeClr>
                </a:solidFill>
                <a:latin typeface="Segoe UI" panose="020B0502040204020203" pitchFamily="34" charset="0"/>
                <a:cs typeface="Segoe UI" panose="020B0502040204020203" pitchFamily="34" charset="0"/>
              </a:rPr>
              <a:t>Vorstands</a:t>
            </a:r>
            <a:r>
              <a:rPr lang="en-US" sz="2000" u="sng" dirty="0">
                <a:solidFill>
                  <a:schemeClr val="tx1">
                    <a:lumMod val="75000"/>
                    <a:lumOff val="25000"/>
                  </a:schemeClr>
                </a:solidFill>
                <a:latin typeface="Segoe UI" panose="020B0502040204020203" pitchFamily="34" charset="0"/>
                <a:cs typeface="Segoe UI" panose="020B0502040204020203" pitchFamily="34" charset="0"/>
              </a:rPr>
              <a:t> </a:t>
            </a:r>
            <a:r>
              <a:rPr lang="en-US" sz="2000" u="sng" dirty="0" err="1">
                <a:solidFill>
                  <a:schemeClr val="tx1">
                    <a:lumMod val="75000"/>
                    <a:lumOff val="25000"/>
                  </a:schemeClr>
                </a:solidFill>
                <a:latin typeface="Segoe UI" panose="020B0502040204020203" pitchFamily="34" charset="0"/>
                <a:cs typeface="Segoe UI" panose="020B0502040204020203" pitchFamily="34" charset="0"/>
              </a:rPr>
              <a:t>im</a:t>
            </a:r>
            <a:r>
              <a:rPr lang="en-US" sz="2000" u="sng" dirty="0">
                <a:solidFill>
                  <a:schemeClr val="tx1">
                    <a:lumMod val="75000"/>
                    <a:lumOff val="25000"/>
                  </a:schemeClr>
                </a:solidFill>
                <a:latin typeface="Segoe UI" panose="020B0502040204020203" pitchFamily="34" charset="0"/>
                <a:cs typeface="Segoe UI" panose="020B0502040204020203" pitchFamily="34" charset="0"/>
              </a:rPr>
              <a:t> </a:t>
            </a:r>
            <a:r>
              <a:rPr lang="en-US" sz="2000" u="sng" dirty="0" err="1">
                <a:solidFill>
                  <a:schemeClr val="tx1">
                    <a:lumMod val="75000"/>
                    <a:lumOff val="25000"/>
                  </a:schemeClr>
                </a:solidFill>
                <a:latin typeface="Segoe UI" panose="020B0502040204020203" pitchFamily="34" charset="0"/>
                <a:cs typeface="Segoe UI" panose="020B0502040204020203" pitchFamily="34" charset="0"/>
              </a:rPr>
              <a:t>Geschäftsjahr</a:t>
            </a:r>
            <a:r>
              <a:rPr lang="en-US" sz="2000" u="sng" dirty="0">
                <a:solidFill>
                  <a:schemeClr val="tx1">
                    <a:lumMod val="75000"/>
                    <a:lumOff val="25000"/>
                  </a:schemeClr>
                </a:solidFill>
                <a:latin typeface="Segoe UI" panose="020B0502040204020203" pitchFamily="34" charset="0"/>
                <a:cs typeface="Segoe UI" panose="020B0502040204020203" pitchFamily="34" charset="0"/>
              </a:rPr>
              <a:t> 2023: </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Nikolaos Lykos,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Vorstandsvorsitzender</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Panagiotis Spyropoulos,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stellv</a:t>
            </a:r>
            <a:r>
              <a:rPr lang="en-US" sz="2000" dirty="0">
                <a:solidFill>
                  <a:schemeClr val="tx1">
                    <a:lumMod val="75000"/>
                    <a:lumOff val="25000"/>
                  </a:schemeClr>
                </a:solidFill>
                <a:latin typeface="Segoe UI" panose="020B0502040204020203" pitchFamily="34" charset="0"/>
                <a:cs typeface="Segoe UI" panose="020B0502040204020203" pitchFamily="34" charset="0"/>
              </a:rPr>
              <a:t>.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Vorstandsvorsitzender</a:t>
            </a:r>
            <a:r>
              <a:rPr lang="en-US" sz="2000" dirty="0">
                <a:solidFill>
                  <a:schemeClr val="tx1">
                    <a:lumMod val="75000"/>
                    <a:lumOff val="25000"/>
                  </a:schemeClr>
                </a:solidFill>
                <a:latin typeface="Segoe UI" panose="020B0502040204020203" pitchFamily="34" charset="0"/>
                <a:cs typeface="Segoe UI" panose="020B0502040204020203" pitchFamily="34" charset="0"/>
              </a:rPr>
              <a:t>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bis</a:t>
            </a:r>
            <a:r>
              <a:rPr lang="en-US" sz="2000" dirty="0">
                <a:solidFill>
                  <a:schemeClr val="tx1">
                    <a:lumMod val="75000"/>
                    <a:lumOff val="25000"/>
                  </a:schemeClr>
                </a:solidFill>
                <a:latin typeface="Segoe UI" panose="020B0502040204020203" pitchFamily="34" charset="0"/>
                <a:cs typeface="Segoe UI" panose="020B0502040204020203" pitchFamily="34" charset="0"/>
              </a:rPr>
              <a:t> 20.03.2024) </a:t>
            </a:r>
          </a:p>
          <a:p>
            <a:pPr marL="342900" indent="-342900">
              <a:buFont typeface="Arial" panose="020B0604020202020204" pitchFamily="34" charset="0"/>
              <a:buChar char="•"/>
            </a:pPr>
            <a:r>
              <a:rPr lang="en-US" sz="2000" dirty="0" err="1">
                <a:solidFill>
                  <a:schemeClr val="tx1">
                    <a:lumMod val="75000"/>
                    <a:lumOff val="25000"/>
                  </a:schemeClr>
                </a:solidFill>
                <a:latin typeface="Segoe UI" panose="020B0502040204020203" pitchFamily="34" charset="0"/>
                <a:cs typeface="Segoe UI" panose="020B0502040204020203" pitchFamily="34" charset="0"/>
              </a:rPr>
              <a:t>Emmanouil</a:t>
            </a:r>
            <a:r>
              <a:rPr lang="en-US" sz="2000" dirty="0">
                <a:solidFill>
                  <a:schemeClr val="tx1">
                    <a:lumMod val="75000"/>
                    <a:lumOff val="25000"/>
                  </a:schemeClr>
                </a:solidFill>
                <a:latin typeface="Segoe UI" panose="020B0502040204020203" pitchFamily="34" charset="0"/>
                <a:cs typeface="Segoe UI" panose="020B0502040204020203" pitchFamily="34" charset="0"/>
              </a:rPr>
              <a:t> Kontos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Mitglied</a:t>
            </a:r>
            <a:r>
              <a:rPr lang="en-US" sz="2000" dirty="0">
                <a:solidFill>
                  <a:schemeClr val="tx1">
                    <a:lumMod val="75000"/>
                    <a:lumOff val="25000"/>
                  </a:schemeClr>
                </a:solidFill>
                <a:latin typeface="Segoe UI" panose="020B0502040204020203" pitchFamily="34" charset="0"/>
                <a:cs typeface="Segoe UI" panose="020B0502040204020203" pitchFamily="34" charset="0"/>
              </a:rPr>
              <a:t>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seit</a:t>
            </a:r>
            <a:r>
              <a:rPr lang="en-US" sz="2000" dirty="0">
                <a:solidFill>
                  <a:schemeClr val="tx1">
                    <a:lumMod val="75000"/>
                    <a:lumOff val="25000"/>
                  </a:schemeClr>
                </a:solidFill>
                <a:latin typeface="Segoe UI" panose="020B0502040204020203" pitchFamily="34" charset="0"/>
                <a:cs typeface="Segoe UI" panose="020B0502040204020203" pitchFamily="34" charset="0"/>
              </a:rPr>
              <a:t> 01.07.2023)</a:t>
            </a: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Jon Neeraas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Mitglied</a:t>
            </a:r>
            <a:r>
              <a:rPr lang="en-US" sz="2000" dirty="0">
                <a:solidFill>
                  <a:schemeClr val="tx1">
                    <a:lumMod val="75000"/>
                    <a:lumOff val="25000"/>
                  </a:schemeClr>
                </a:solidFill>
                <a:latin typeface="Segoe UI" panose="020B0502040204020203" pitchFamily="34" charset="0"/>
                <a:cs typeface="Segoe UI" panose="020B0502040204020203" pitchFamily="34" charset="0"/>
              </a:rPr>
              <a:t>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seit</a:t>
            </a:r>
            <a:r>
              <a:rPr lang="en-US" sz="2000" dirty="0">
                <a:solidFill>
                  <a:schemeClr val="tx1">
                    <a:lumMod val="75000"/>
                    <a:lumOff val="25000"/>
                  </a:schemeClr>
                </a:solidFill>
                <a:latin typeface="Segoe UI" panose="020B0502040204020203" pitchFamily="34" charset="0"/>
                <a:cs typeface="Segoe UI" panose="020B0502040204020203" pitchFamily="34" charset="0"/>
              </a:rPr>
              <a:t> 01.07.2023)</a:t>
            </a: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Burak Bilge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Mitglied</a:t>
            </a:r>
            <a:r>
              <a:rPr lang="en-US" sz="2000" dirty="0">
                <a:solidFill>
                  <a:schemeClr val="tx1">
                    <a:lumMod val="75000"/>
                    <a:lumOff val="25000"/>
                  </a:schemeClr>
                </a:solidFill>
                <a:latin typeface="Segoe UI" panose="020B0502040204020203" pitchFamily="34" charset="0"/>
                <a:cs typeface="Segoe UI" panose="020B0502040204020203" pitchFamily="34" charset="0"/>
              </a:rPr>
              <a:t>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seit</a:t>
            </a:r>
            <a:r>
              <a:rPr lang="en-US" sz="2000" dirty="0">
                <a:solidFill>
                  <a:schemeClr val="tx1">
                    <a:lumMod val="75000"/>
                    <a:lumOff val="25000"/>
                  </a:schemeClr>
                </a:solidFill>
                <a:latin typeface="Segoe UI" panose="020B0502040204020203" pitchFamily="34" charset="0"/>
                <a:cs typeface="Segoe UI" panose="020B0502040204020203" pitchFamily="34" charset="0"/>
              </a:rPr>
              <a:t> 01.07.2023)</a:t>
            </a: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Markus Kirchmayr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Mitglied</a:t>
            </a:r>
            <a:r>
              <a:rPr lang="en-US" sz="2000" dirty="0">
                <a:solidFill>
                  <a:schemeClr val="tx1">
                    <a:lumMod val="75000"/>
                    <a:lumOff val="25000"/>
                  </a:schemeClr>
                </a:solidFill>
                <a:latin typeface="Segoe UI" panose="020B0502040204020203" pitchFamily="34" charset="0"/>
                <a:cs typeface="Segoe UI" panose="020B0502040204020203" pitchFamily="34" charset="0"/>
              </a:rPr>
              <a:t>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seit</a:t>
            </a:r>
            <a:r>
              <a:rPr lang="en-US" sz="2000" dirty="0">
                <a:solidFill>
                  <a:schemeClr val="tx1">
                    <a:lumMod val="75000"/>
                    <a:lumOff val="25000"/>
                  </a:schemeClr>
                </a:solidFill>
                <a:latin typeface="Segoe UI" panose="020B0502040204020203" pitchFamily="34" charset="0"/>
                <a:cs typeface="Segoe UI" panose="020B0502040204020203" pitchFamily="34" charset="0"/>
              </a:rPr>
              <a:t> 01.07.2023)</a:t>
            </a:r>
          </a:p>
          <a:p>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r>
              <a:rPr lang="de-DE" sz="2000" dirty="0">
                <a:solidFill>
                  <a:schemeClr val="tx1">
                    <a:lumMod val="75000"/>
                    <a:lumOff val="25000"/>
                  </a:schemeClr>
                </a:solidFill>
                <a:latin typeface="Segoe UI" panose="020B0502040204020203" pitchFamily="34" charset="0"/>
                <a:cs typeface="Segoe UI" panose="020B0502040204020203" pitchFamily="34" charset="0"/>
              </a:rPr>
              <a:t>Der Vorstand und der Aufsichtsrat schlagen vor, die Hauptversammlung möge folgenden Beschluss fassen:</a:t>
            </a:r>
          </a:p>
          <a:p>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r>
              <a:rPr lang="de-DE" sz="2000" b="1" dirty="0">
                <a:solidFill>
                  <a:schemeClr val="tx1">
                    <a:lumMod val="75000"/>
                    <a:lumOff val="25000"/>
                  </a:schemeClr>
                </a:solidFill>
                <a:latin typeface="Segoe UI" panose="020B0502040204020203" pitchFamily="34" charset="0"/>
                <a:cs typeface="Segoe UI" panose="020B0502040204020203" pitchFamily="34" charset="0"/>
              </a:rPr>
              <a:t>„Sämtlichen im Geschäftsjahr 2023 amtierenden Mitgliedern des Vorstands der AUSTRIACARD HOLDINGS AG wird für ihre Tätigkeit im Geschäftsjahr 2023 die Entlastung erteilt.“</a:t>
            </a:r>
            <a:endParaRPr lang="en-US" sz="2000" b="1"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03528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200" dirty="0">
                <a:solidFill>
                  <a:srgbClr val="C00000"/>
                </a:solidFill>
              </a:rPr>
              <a:t>Tagesordnungspunkt 4 </a:t>
            </a:r>
            <a:endParaRPr lang="en-GB" sz="3200" dirty="0">
              <a:solidFill>
                <a:srgbClr val="C00000"/>
              </a:solidFill>
            </a:endParaRPr>
          </a:p>
        </p:txBody>
      </p:sp>
      <p:sp>
        <p:nvSpPr>
          <p:cNvPr id="4" name="Untertitel 2"/>
          <p:cNvSpPr txBox="1">
            <a:spLocks/>
          </p:cNvSpPr>
          <p:nvPr/>
        </p:nvSpPr>
        <p:spPr>
          <a:xfrm>
            <a:off x="747379" y="1633460"/>
            <a:ext cx="9054648" cy="21266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dirty="0">
                <a:solidFill>
                  <a:srgbClr val="002060"/>
                </a:solidFill>
              </a:rPr>
              <a:t>Beschlussfassung über die Entlastung der Mitglieder des Aufsichtsrats für das Geschäftsjahr 2023.</a:t>
            </a:r>
            <a:endParaRPr lang="en-GB" sz="2200" dirty="0">
              <a:solidFill>
                <a:srgbClr val="002060"/>
              </a:solidFill>
            </a:endParaRPr>
          </a:p>
        </p:txBody>
      </p:sp>
    </p:spTree>
    <p:extLst>
      <p:ext uri="{BB962C8B-B14F-4D97-AF65-F5344CB8AC3E}">
        <p14:creationId xmlns:p14="http://schemas.microsoft.com/office/powerpoint/2010/main" val="2543736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subTitle" idx="1"/>
          </p:nvPr>
        </p:nvSpPr>
        <p:spPr>
          <a:xfrm>
            <a:off x="232071" y="67150"/>
            <a:ext cx="11545454" cy="1014348"/>
          </a:xfrm>
        </p:spPr>
        <p:txBody>
          <a:bodyPr/>
          <a:lstStyle/>
          <a:p>
            <a:pPr>
              <a:lnSpc>
                <a:spcPct val="150000"/>
              </a:lnSpc>
              <a:spcBef>
                <a:spcPts val="700"/>
              </a:spcBef>
            </a:pPr>
            <a:r>
              <a:rPr lang="de-DE" sz="2400" dirty="0">
                <a:solidFill>
                  <a:srgbClr val="002060"/>
                </a:solidFill>
              </a:rPr>
              <a:t>Beschlussfassung über die Entlastung der Mitglieder des Aufsichtsrats für das Geschäftsjahr 2023.</a:t>
            </a:r>
            <a:endParaRPr lang="en-GB" sz="2400" dirty="0">
              <a:solidFill>
                <a:srgbClr val="002060"/>
              </a:solidFill>
            </a:endParaRPr>
          </a:p>
        </p:txBody>
      </p:sp>
      <p:sp>
        <p:nvSpPr>
          <p:cNvPr id="4" name="Foliennummernplatzhalter 3"/>
          <p:cNvSpPr>
            <a:spLocks noGrp="1"/>
          </p:cNvSpPr>
          <p:nvPr>
            <p:ph type="sldNum" sz="quarter" idx="4"/>
          </p:nvPr>
        </p:nvSpPr>
        <p:spPr/>
        <p:txBody>
          <a:bodyPr/>
          <a:lstStyle/>
          <a:p>
            <a:fld id="{56D675D8-086B-4728-8EF3-A2AAB17D6CC4}" type="slidenum">
              <a:rPr lang="el-GR" smtClean="0"/>
              <a:pPr/>
              <a:t>23</a:t>
            </a:fld>
            <a:endParaRPr lang="el-GR" dirty="0"/>
          </a:p>
        </p:txBody>
      </p:sp>
      <p:sp>
        <p:nvSpPr>
          <p:cNvPr id="5" name="Textfeld 4"/>
          <p:cNvSpPr txBox="1"/>
          <p:nvPr/>
        </p:nvSpPr>
        <p:spPr>
          <a:xfrm>
            <a:off x="232071" y="1357394"/>
            <a:ext cx="9803828" cy="4093428"/>
          </a:xfrm>
          <a:prstGeom prst="rect">
            <a:avLst/>
          </a:prstGeom>
          <a:noFill/>
        </p:spPr>
        <p:txBody>
          <a:bodyPr wrap="square" rtlCol="0">
            <a:spAutoFit/>
          </a:bodyPr>
          <a:lstStyle/>
          <a:p>
            <a:r>
              <a:rPr lang="en-US" sz="2000" u="sng" dirty="0" err="1">
                <a:solidFill>
                  <a:schemeClr val="tx1">
                    <a:lumMod val="75000"/>
                    <a:lumOff val="25000"/>
                  </a:schemeClr>
                </a:solidFill>
                <a:latin typeface="Segoe UI" panose="020B0502040204020203" pitchFamily="34" charset="0"/>
                <a:cs typeface="Segoe UI" panose="020B0502040204020203" pitchFamily="34" charset="0"/>
              </a:rPr>
              <a:t>Mitglieder</a:t>
            </a:r>
            <a:r>
              <a:rPr lang="en-US" sz="2000" u="sng" dirty="0">
                <a:solidFill>
                  <a:schemeClr val="tx1">
                    <a:lumMod val="75000"/>
                    <a:lumOff val="25000"/>
                  </a:schemeClr>
                </a:solidFill>
                <a:latin typeface="Segoe UI" panose="020B0502040204020203" pitchFamily="34" charset="0"/>
                <a:cs typeface="Segoe UI" panose="020B0502040204020203" pitchFamily="34" charset="0"/>
              </a:rPr>
              <a:t> des </a:t>
            </a:r>
            <a:r>
              <a:rPr lang="en-US" sz="2000" u="sng" dirty="0" err="1">
                <a:solidFill>
                  <a:schemeClr val="tx1">
                    <a:lumMod val="75000"/>
                    <a:lumOff val="25000"/>
                  </a:schemeClr>
                </a:solidFill>
                <a:latin typeface="Segoe UI" panose="020B0502040204020203" pitchFamily="34" charset="0"/>
                <a:cs typeface="Segoe UI" panose="020B0502040204020203" pitchFamily="34" charset="0"/>
              </a:rPr>
              <a:t>Aufsichtsrats</a:t>
            </a:r>
            <a:r>
              <a:rPr lang="en-US" sz="2000" u="sng" dirty="0">
                <a:solidFill>
                  <a:schemeClr val="tx1">
                    <a:lumMod val="75000"/>
                    <a:lumOff val="25000"/>
                  </a:schemeClr>
                </a:solidFill>
                <a:latin typeface="Segoe UI" panose="020B0502040204020203" pitchFamily="34" charset="0"/>
                <a:cs typeface="Segoe UI" panose="020B0502040204020203" pitchFamily="34" charset="0"/>
              </a:rPr>
              <a:t> in 2023:</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Petros Katsoulas,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Vorsitzender</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John Costopoulos,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stellv</a:t>
            </a:r>
            <a:r>
              <a:rPr lang="en-US" sz="2000" dirty="0">
                <a:solidFill>
                  <a:schemeClr val="tx1">
                    <a:lumMod val="75000"/>
                    <a:lumOff val="25000"/>
                  </a:schemeClr>
                </a:solidFill>
                <a:latin typeface="Segoe UI" panose="020B0502040204020203" pitchFamily="34" charset="0"/>
                <a:cs typeface="Segoe UI" panose="020B0502040204020203" pitchFamily="34" charset="0"/>
              </a:rPr>
              <a:t>.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Vorsitzender</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Martin Wagner</a:t>
            </a: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Michael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Butz</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Anastasios </a:t>
            </a:r>
            <a:r>
              <a:rPr lang="en-US" sz="2000" dirty="0" err="1">
                <a:solidFill>
                  <a:schemeClr val="tx1">
                    <a:lumMod val="75000"/>
                    <a:lumOff val="25000"/>
                  </a:schemeClr>
                </a:solidFill>
                <a:latin typeface="Segoe UI" panose="020B0502040204020203" pitchFamily="34" charset="0"/>
                <a:cs typeface="Segoe UI" panose="020B0502040204020203" pitchFamily="34" charset="0"/>
              </a:rPr>
              <a:t>Gabrielides</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r>
              <a:rPr lang="de-DE" sz="2000" dirty="0">
                <a:solidFill>
                  <a:schemeClr val="tx1">
                    <a:lumMod val="75000"/>
                    <a:lumOff val="25000"/>
                  </a:schemeClr>
                </a:solidFill>
                <a:latin typeface="Segoe UI" panose="020B0502040204020203" pitchFamily="34" charset="0"/>
                <a:cs typeface="Segoe UI" panose="020B0502040204020203" pitchFamily="34" charset="0"/>
              </a:rPr>
              <a:t>Der Vorstand und der Aufsichtsrat schlagen vor, die Hauptversammlung möge folgenden Beschluss fassen:</a:t>
            </a:r>
          </a:p>
          <a:p>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r>
              <a:rPr lang="de-DE" sz="2000" b="1" dirty="0">
                <a:solidFill>
                  <a:schemeClr val="tx1">
                    <a:lumMod val="75000"/>
                    <a:lumOff val="25000"/>
                  </a:schemeClr>
                </a:solidFill>
                <a:latin typeface="Segoe UI" panose="020B0502040204020203" pitchFamily="34" charset="0"/>
                <a:cs typeface="Segoe UI" panose="020B0502040204020203" pitchFamily="34" charset="0"/>
              </a:rPr>
              <a:t>„Sämtlichen im Geschäftsjahr 2023 amtierenden Mitgliedern des Aufsichtsrats der AUSTRIACARD HOLDINGS AG wird für ihre Tätigkeit im Geschäftsjahr 2023 die Entlastung erteilt.“</a:t>
            </a:r>
            <a:endParaRPr lang="en-US" sz="2000" b="1"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7447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200" dirty="0">
                <a:solidFill>
                  <a:srgbClr val="C00000"/>
                </a:solidFill>
              </a:rPr>
              <a:t>Tagesordnungspunkt 5 </a:t>
            </a:r>
            <a:endParaRPr lang="en-GB" sz="3200" dirty="0">
              <a:solidFill>
                <a:srgbClr val="C00000"/>
              </a:solidFill>
            </a:endParaRPr>
          </a:p>
        </p:txBody>
      </p:sp>
      <p:sp>
        <p:nvSpPr>
          <p:cNvPr id="4" name="Untertitel 2"/>
          <p:cNvSpPr txBox="1">
            <a:spLocks/>
          </p:cNvSpPr>
          <p:nvPr/>
        </p:nvSpPr>
        <p:spPr>
          <a:xfrm>
            <a:off x="747379" y="1616369"/>
            <a:ext cx="8490626" cy="21266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dirty="0">
                <a:solidFill>
                  <a:srgbClr val="002060"/>
                </a:solidFill>
              </a:rPr>
              <a:t>Wahl des Abschlussprüfers, Konzernabschlussprüfers und (allenfalls) Prüfers des Nachhaltigkeitsberichts für das Geschäftsjahr 2024.</a:t>
            </a:r>
            <a:endParaRPr lang="en-GB" sz="2200" dirty="0">
              <a:solidFill>
                <a:srgbClr val="002060"/>
              </a:solidFill>
            </a:endParaRPr>
          </a:p>
        </p:txBody>
      </p:sp>
    </p:spTree>
    <p:extLst>
      <p:ext uri="{BB962C8B-B14F-4D97-AF65-F5344CB8AC3E}">
        <p14:creationId xmlns:p14="http://schemas.microsoft.com/office/powerpoint/2010/main" val="794496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subTitle" idx="1"/>
          </p:nvPr>
        </p:nvSpPr>
        <p:spPr>
          <a:xfrm>
            <a:off x="214296" y="0"/>
            <a:ext cx="11914642" cy="1132625"/>
          </a:xfrm>
        </p:spPr>
        <p:txBody>
          <a:bodyPr/>
          <a:lstStyle/>
          <a:p>
            <a:pPr>
              <a:lnSpc>
                <a:spcPct val="150000"/>
              </a:lnSpc>
              <a:spcBef>
                <a:spcPts val="700"/>
              </a:spcBef>
            </a:pPr>
            <a:r>
              <a:rPr lang="de-DE" sz="2400" dirty="0">
                <a:solidFill>
                  <a:srgbClr val="002060"/>
                </a:solidFill>
              </a:rPr>
              <a:t>Wahl des Abschlussprüfers, Konzernabschlussprüfers und (allenfalls) Prüfers des Nachhaltigkeitsberichts für das Geschäftsjahr 2024.</a:t>
            </a:r>
            <a:endParaRPr lang="en-GB" sz="2400" dirty="0">
              <a:solidFill>
                <a:srgbClr val="002060"/>
              </a:solidFill>
            </a:endParaRPr>
          </a:p>
        </p:txBody>
      </p:sp>
      <p:sp>
        <p:nvSpPr>
          <p:cNvPr id="4" name="Foliennummernplatzhalter 3"/>
          <p:cNvSpPr>
            <a:spLocks noGrp="1"/>
          </p:cNvSpPr>
          <p:nvPr>
            <p:ph type="sldNum" sz="quarter" idx="4"/>
          </p:nvPr>
        </p:nvSpPr>
        <p:spPr/>
        <p:txBody>
          <a:bodyPr/>
          <a:lstStyle/>
          <a:p>
            <a:fld id="{56D675D8-086B-4728-8EF3-A2AAB17D6CC4}" type="slidenum">
              <a:rPr lang="el-GR" smtClean="0"/>
              <a:pPr/>
              <a:t>25</a:t>
            </a:fld>
            <a:endParaRPr lang="el-GR" dirty="0"/>
          </a:p>
        </p:txBody>
      </p:sp>
      <p:sp>
        <p:nvSpPr>
          <p:cNvPr id="7" name="Textfeld 6"/>
          <p:cNvSpPr txBox="1"/>
          <p:nvPr/>
        </p:nvSpPr>
        <p:spPr>
          <a:xfrm>
            <a:off x="505958" y="1476998"/>
            <a:ext cx="9803828" cy="1938992"/>
          </a:xfrm>
          <a:prstGeom prst="rect">
            <a:avLst/>
          </a:prstGeom>
          <a:noFill/>
        </p:spPr>
        <p:txBody>
          <a:bodyPr wrap="square" rtlCol="0">
            <a:spAutoFit/>
          </a:bodyPr>
          <a:lstStyle/>
          <a:p>
            <a:endParaRPr lang="de-AT" sz="2000" dirty="0"/>
          </a:p>
          <a:p>
            <a:r>
              <a:rPr lang="de-DE" sz="2000" dirty="0"/>
              <a:t>Der Aufsichtsrat der AUSTRICARD HOLDINGS AG schlägt vor, folgenden Abschlussprüfer zum Abschlussprüfer und Konzernabschlussprüfer für das Geschäftsjahr 2024 und gegebenenfalls zum Prüfer des Nachhaltigkeitsberichts für das Geschäftsjahr 2024 zu bestellen:</a:t>
            </a:r>
          </a:p>
          <a:p>
            <a:pPr marL="342900" indent="-342900">
              <a:buClr>
                <a:srgbClr val="C00000"/>
              </a:buClr>
              <a:buFont typeface="Arial" panose="020B0604020202020204" pitchFamily="34" charset="0"/>
              <a:buChar char="•"/>
            </a:pPr>
            <a:endParaRPr lang="en-GB" sz="2000" dirty="0">
              <a:solidFill>
                <a:schemeClr val="tx1">
                  <a:lumMod val="75000"/>
                  <a:lumOff val="25000"/>
                </a:schemeClr>
              </a:solidFill>
              <a:latin typeface="Segoe UI" panose="020B0502040204020203" pitchFamily="34" charset="0"/>
              <a:cs typeface="Segoe UI" panose="020B0502040204020203" pitchFamily="34" charset="0"/>
            </a:endParaRPr>
          </a:p>
          <a:p>
            <a:pPr>
              <a:buClr>
                <a:srgbClr val="C00000"/>
              </a:buClr>
            </a:pPr>
            <a:r>
              <a:rPr lang="en-GB" sz="2000" dirty="0">
                <a:solidFill>
                  <a:schemeClr val="tx1">
                    <a:lumMod val="75000"/>
                    <a:lumOff val="25000"/>
                  </a:schemeClr>
                </a:solidFill>
                <a:latin typeface="Segoe UI" panose="020B0502040204020203" pitchFamily="34" charset="0"/>
                <a:cs typeface="Segoe UI" panose="020B0502040204020203" pitchFamily="34" charset="0"/>
              </a:rPr>
              <a:t>Ernst &amp; Young </a:t>
            </a:r>
            <a:r>
              <a:rPr lang="en-GB" sz="2000" dirty="0" err="1">
                <a:solidFill>
                  <a:schemeClr val="tx1">
                    <a:lumMod val="75000"/>
                    <a:lumOff val="25000"/>
                  </a:schemeClr>
                </a:solidFill>
                <a:latin typeface="Segoe UI" panose="020B0502040204020203" pitchFamily="34" charset="0"/>
                <a:cs typeface="Segoe UI" panose="020B0502040204020203" pitchFamily="34" charset="0"/>
              </a:rPr>
              <a:t>Wirtschaftsprüfungsgesellschaft</a:t>
            </a:r>
            <a:r>
              <a:rPr lang="en-GB" sz="2000" dirty="0">
                <a:solidFill>
                  <a:schemeClr val="tx1">
                    <a:lumMod val="75000"/>
                    <a:lumOff val="25000"/>
                  </a:schemeClr>
                </a:solidFill>
                <a:latin typeface="Segoe UI" panose="020B0502040204020203" pitchFamily="34" charset="0"/>
                <a:cs typeface="Segoe UI" panose="020B0502040204020203" pitchFamily="34" charset="0"/>
              </a:rPr>
              <a:t> </a:t>
            </a:r>
            <a:r>
              <a:rPr lang="en-GB" sz="2000" dirty="0" err="1">
                <a:solidFill>
                  <a:schemeClr val="tx1">
                    <a:lumMod val="75000"/>
                    <a:lumOff val="25000"/>
                  </a:schemeClr>
                </a:solidFill>
                <a:latin typeface="Segoe UI" panose="020B0502040204020203" pitchFamily="34" charset="0"/>
                <a:cs typeface="Segoe UI" panose="020B0502040204020203" pitchFamily="34" charset="0"/>
              </a:rPr>
              <a:t>m.b.H</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30461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200" dirty="0">
                <a:solidFill>
                  <a:srgbClr val="C00000"/>
                </a:solidFill>
              </a:rPr>
              <a:t>Tagesordnungspunkt 6 </a:t>
            </a:r>
            <a:endParaRPr lang="en-GB" sz="3200" dirty="0">
              <a:solidFill>
                <a:srgbClr val="C00000"/>
              </a:solidFill>
            </a:endParaRPr>
          </a:p>
        </p:txBody>
      </p:sp>
      <p:sp>
        <p:nvSpPr>
          <p:cNvPr id="4" name="Untertitel 2"/>
          <p:cNvSpPr txBox="1">
            <a:spLocks/>
          </p:cNvSpPr>
          <p:nvPr/>
        </p:nvSpPr>
        <p:spPr>
          <a:xfrm>
            <a:off x="747379" y="1616369"/>
            <a:ext cx="8490626" cy="21266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rgbClr val="002060"/>
                </a:solidFill>
              </a:rPr>
              <a:t>Beschlussfassung über den Vergütungsbericht für den Vorstand und Aufsichtsrat. </a:t>
            </a:r>
            <a:endParaRPr lang="en-GB" sz="2200" dirty="0">
              <a:solidFill>
                <a:srgbClr val="002060"/>
              </a:solidFill>
            </a:endParaRPr>
          </a:p>
        </p:txBody>
      </p:sp>
    </p:spTree>
    <p:extLst>
      <p:ext uri="{BB962C8B-B14F-4D97-AF65-F5344CB8AC3E}">
        <p14:creationId xmlns:p14="http://schemas.microsoft.com/office/powerpoint/2010/main" val="2636339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subTitle" idx="1"/>
          </p:nvPr>
        </p:nvSpPr>
        <p:spPr>
          <a:xfrm>
            <a:off x="277357" y="360138"/>
            <a:ext cx="11282671" cy="722042"/>
          </a:xfrm>
        </p:spPr>
        <p:txBody>
          <a:bodyPr/>
          <a:lstStyle/>
          <a:p>
            <a:r>
              <a:rPr lang="de-DE" sz="2400" dirty="0">
                <a:solidFill>
                  <a:srgbClr val="002060"/>
                </a:solidFill>
              </a:rPr>
              <a:t>Beschlussfassung über den Vergütungsbericht für den Vorstand und Aufsichtsrat.</a:t>
            </a:r>
            <a:endParaRPr lang="en-GB" sz="2400" dirty="0">
              <a:solidFill>
                <a:srgbClr val="002060"/>
              </a:solidFill>
            </a:endParaRPr>
          </a:p>
        </p:txBody>
      </p:sp>
      <p:sp>
        <p:nvSpPr>
          <p:cNvPr id="4" name="Foliennummernplatzhalter 3"/>
          <p:cNvSpPr>
            <a:spLocks noGrp="1"/>
          </p:cNvSpPr>
          <p:nvPr>
            <p:ph type="sldNum" sz="quarter" idx="4"/>
          </p:nvPr>
        </p:nvSpPr>
        <p:spPr/>
        <p:txBody>
          <a:bodyPr/>
          <a:lstStyle/>
          <a:p>
            <a:fld id="{56D675D8-086B-4728-8EF3-A2AAB17D6CC4}" type="slidenum">
              <a:rPr lang="el-GR" smtClean="0"/>
              <a:pPr/>
              <a:t>27</a:t>
            </a:fld>
            <a:endParaRPr lang="el-GR" dirty="0"/>
          </a:p>
        </p:txBody>
      </p:sp>
      <p:sp>
        <p:nvSpPr>
          <p:cNvPr id="7" name="Textfeld 6"/>
          <p:cNvSpPr txBox="1"/>
          <p:nvPr/>
        </p:nvSpPr>
        <p:spPr>
          <a:xfrm>
            <a:off x="277358" y="1492763"/>
            <a:ext cx="9803828" cy="1631216"/>
          </a:xfrm>
          <a:prstGeom prst="rect">
            <a:avLst/>
          </a:prstGeom>
          <a:noFill/>
        </p:spPr>
        <p:txBody>
          <a:bodyPr wrap="square" rtlCol="0">
            <a:spAutoFit/>
          </a:bodyPr>
          <a:lstStyle/>
          <a:p>
            <a:r>
              <a:rPr lang="de-DE" sz="2000" dirty="0">
                <a:solidFill>
                  <a:schemeClr val="tx1">
                    <a:lumMod val="75000"/>
                    <a:lumOff val="25000"/>
                  </a:schemeClr>
                </a:solidFill>
                <a:latin typeface="Segoe UI" panose="020B0502040204020203" pitchFamily="34" charset="0"/>
                <a:cs typeface="Segoe UI" panose="020B0502040204020203" pitchFamily="34" charset="0"/>
              </a:rPr>
              <a:t>Der Vorstand und der Aufsichtsrat schlagen vor, die Hauptversammlung möge folgenden Beschluss fassen:</a:t>
            </a:r>
          </a:p>
          <a:p>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a:buClr>
                <a:srgbClr val="C00000"/>
              </a:buClr>
            </a:pPr>
            <a:r>
              <a:rPr lang="de-DE" sz="2000" dirty="0"/>
              <a:t>„</a:t>
            </a:r>
            <a:r>
              <a:rPr lang="de-DE" sz="2000" i="1" dirty="0"/>
              <a:t>Der Vergütungsbericht für den Vorstand und den Aufsichtsrat, wie auf der im Firmenbuch eingetragenen Internetseite zugänglich gemacht, wird hiermit beschlossen.</a:t>
            </a:r>
            <a:r>
              <a:rPr lang="de-DE" sz="2000" dirty="0"/>
              <a:t>“ </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24451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200" dirty="0">
                <a:solidFill>
                  <a:srgbClr val="C00000"/>
                </a:solidFill>
              </a:rPr>
              <a:t>Tagesordnungspunkt 7 </a:t>
            </a:r>
            <a:endParaRPr lang="en-GB" sz="3200" dirty="0">
              <a:solidFill>
                <a:srgbClr val="C00000"/>
              </a:solidFill>
            </a:endParaRPr>
          </a:p>
        </p:txBody>
      </p:sp>
      <p:sp>
        <p:nvSpPr>
          <p:cNvPr id="4" name="Untertitel 2"/>
          <p:cNvSpPr txBox="1">
            <a:spLocks/>
          </p:cNvSpPr>
          <p:nvPr/>
        </p:nvSpPr>
        <p:spPr>
          <a:xfrm>
            <a:off x="747379" y="1616369"/>
            <a:ext cx="8490626" cy="21266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dirty="0">
                <a:solidFill>
                  <a:srgbClr val="002060"/>
                </a:solidFill>
              </a:rPr>
              <a:t>Beschlussfassung über die Vergütungspolitik für den Vorstand und den Aufsichtsrat.</a:t>
            </a:r>
            <a:endParaRPr lang="en-GB" sz="2200" dirty="0">
              <a:solidFill>
                <a:srgbClr val="002060"/>
              </a:solidFill>
            </a:endParaRPr>
          </a:p>
        </p:txBody>
      </p:sp>
    </p:spTree>
    <p:extLst>
      <p:ext uri="{BB962C8B-B14F-4D97-AF65-F5344CB8AC3E}">
        <p14:creationId xmlns:p14="http://schemas.microsoft.com/office/powerpoint/2010/main" val="1013223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subTitle" idx="1"/>
          </p:nvPr>
        </p:nvSpPr>
        <p:spPr>
          <a:xfrm>
            <a:off x="277357" y="360138"/>
            <a:ext cx="11282671" cy="722042"/>
          </a:xfrm>
        </p:spPr>
        <p:txBody>
          <a:bodyPr/>
          <a:lstStyle/>
          <a:p>
            <a:r>
              <a:rPr lang="de-DE" sz="2400" dirty="0">
                <a:solidFill>
                  <a:srgbClr val="002060"/>
                </a:solidFill>
              </a:rPr>
              <a:t>Beschlussfassung über die Vergütungspolitik für den Vorstand und den Aufsichtsrat.</a:t>
            </a:r>
            <a:endParaRPr lang="en-GB" sz="2400" dirty="0">
              <a:solidFill>
                <a:srgbClr val="002060"/>
              </a:solidFill>
            </a:endParaRPr>
          </a:p>
        </p:txBody>
      </p:sp>
      <p:sp>
        <p:nvSpPr>
          <p:cNvPr id="4" name="Foliennummernplatzhalter 3"/>
          <p:cNvSpPr>
            <a:spLocks noGrp="1"/>
          </p:cNvSpPr>
          <p:nvPr>
            <p:ph type="sldNum" sz="quarter" idx="4"/>
          </p:nvPr>
        </p:nvSpPr>
        <p:spPr/>
        <p:txBody>
          <a:bodyPr/>
          <a:lstStyle/>
          <a:p>
            <a:fld id="{56D675D8-086B-4728-8EF3-A2AAB17D6CC4}" type="slidenum">
              <a:rPr lang="el-GR" smtClean="0"/>
              <a:pPr/>
              <a:t>29</a:t>
            </a:fld>
            <a:endParaRPr lang="el-GR" dirty="0"/>
          </a:p>
        </p:txBody>
      </p:sp>
      <p:sp>
        <p:nvSpPr>
          <p:cNvPr id="7" name="Textfeld 6"/>
          <p:cNvSpPr txBox="1"/>
          <p:nvPr/>
        </p:nvSpPr>
        <p:spPr>
          <a:xfrm>
            <a:off x="277358" y="1492763"/>
            <a:ext cx="9803828" cy="1631216"/>
          </a:xfrm>
          <a:prstGeom prst="rect">
            <a:avLst/>
          </a:prstGeom>
          <a:noFill/>
        </p:spPr>
        <p:txBody>
          <a:bodyPr wrap="square" rtlCol="0">
            <a:spAutoFit/>
          </a:bodyPr>
          <a:lstStyle/>
          <a:p>
            <a:r>
              <a:rPr lang="de-DE" sz="2000" dirty="0">
                <a:solidFill>
                  <a:schemeClr val="tx1">
                    <a:lumMod val="75000"/>
                    <a:lumOff val="25000"/>
                  </a:schemeClr>
                </a:solidFill>
                <a:latin typeface="Segoe UI" panose="020B0502040204020203" pitchFamily="34" charset="0"/>
                <a:cs typeface="Segoe UI" panose="020B0502040204020203" pitchFamily="34" charset="0"/>
              </a:rPr>
              <a:t>Der Aufsichtsrat schlägt vor, die Hauptversammlung möge folgenden Beschluss fassen:</a:t>
            </a:r>
          </a:p>
          <a:p>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pPr>
              <a:buClr>
                <a:srgbClr val="C00000"/>
              </a:buClr>
            </a:pPr>
            <a:r>
              <a:rPr lang="de-DE" sz="2000" dirty="0"/>
              <a:t>„</a:t>
            </a:r>
            <a:r>
              <a:rPr lang="de-DE" sz="2000" i="1" dirty="0"/>
              <a:t>Die Vergütungspolitik für den Vorstand und den Aufsichtsrat der AUSTRIACARD HOLDINGS AG wird hiermit beschlossen.“ </a:t>
            </a:r>
            <a:r>
              <a:rPr lang="en-US" sz="2000" dirty="0">
                <a:solidFill>
                  <a:schemeClr val="tx1">
                    <a:lumMod val="75000"/>
                    <a:lumOff val="25000"/>
                  </a:schemeClr>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76864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7359" y="136526"/>
            <a:ext cx="6462108" cy="462968"/>
          </a:xfrm>
        </p:spPr>
        <p:txBody>
          <a:bodyPr>
            <a:normAutofit/>
          </a:bodyPr>
          <a:lstStyle/>
          <a:p>
            <a:r>
              <a:rPr lang="de-DE" dirty="0"/>
              <a:t>Report </a:t>
            </a:r>
            <a:r>
              <a:rPr lang="de-DE" dirty="0" err="1"/>
              <a:t>of</a:t>
            </a:r>
            <a:r>
              <a:rPr lang="de-DE" dirty="0"/>
              <a:t> </a:t>
            </a:r>
            <a:r>
              <a:rPr lang="de-DE" dirty="0" err="1"/>
              <a:t>the</a:t>
            </a:r>
            <a:r>
              <a:rPr lang="de-DE" dirty="0"/>
              <a:t> Management Board</a:t>
            </a:r>
            <a:endParaRPr lang="en-GB" dirty="0"/>
          </a:p>
        </p:txBody>
      </p:sp>
      <p:sp>
        <p:nvSpPr>
          <p:cNvPr id="3" name="Untertitel 2"/>
          <p:cNvSpPr>
            <a:spLocks noGrp="1"/>
          </p:cNvSpPr>
          <p:nvPr>
            <p:ph type="subTitle" idx="1"/>
          </p:nvPr>
        </p:nvSpPr>
        <p:spPr>
          <a:xfrm>
            <a:off x="277358" y="633603"/>
            <a:ext cx="10637690" cy="348174"/>
          </a:xfrm>
        </p:spPr>
        <p:txBody>
          <a:bodyPr/>
          <a:lstStyle/>
          <a:p>
            <a:r>
              <a:rPr lang="de-DE" dirty="0"/>
              <a:t>Highlights 2023 : </a:t>
            </a:r>
            <a:r>
              <a:rPr lang="en-US" dirty="0"/>
              <a:t>Another year with very strong revenue and profitability growth.</a:t>
            </a:r>
          </a:p>
          <a:p>
            <a:endParaRPr lang="en-GB" dirty="0"/>
          </a:p>
        </p:txBody>
      </p:sp>
      <p:sp>
        <p:nvSpPr>
          <p:cNvPr id="4" name="Foliennummernplatzhalter 3"/>
          <p:cNvSpPr>
            <a:spLocks noGrp="1"/>
          </p:cNvSpPr>
          <p:nvPr>
            <p:ph type="sldNum" sz="quarter" idx="4"/>
          </p:nvPr>
        </p:nvSpPr>
        <p:spPr/>
        <p:txBody>
          <a:bodyPr/>
          <a:lstStyle/>
          <a:p>
            <a:fld id="{56D675D8-086B-4728-8EF3-A2AAB17D6CC4}" type="slidenum">
              <a:rPr lang="el-GR" smtClean="0"/>
              <a:pPr/>
              <a:t>3</a:t>
            </a:fld>
            <a:endParaRPr lang="el-GR" dirty="0"/>
          </a:p>
        </p:txBody>
      </p:sp>
      <p:sp>
        <p:nvSpPr>
          <p:cNvPr id="5" name="Textfeld 4"/>
          <p:cNvSpPr txBox="1"/>
          <p:nvPr/>
        </p:nvSpPr>
        <p:spPr>
          <a:xfrm>
            <a:off x="510139" y="1264551"/>
            <a:ext cx="11135490" cy="4987519"/>
          </a:xfrm>
          <a:prstGeom prst="rect">
            <a:avLst/>
          </a:prstGeom>
          <a:noFill/>
        </p:spPr>
        <p:txBody>
          <a:bodyPr wrap="square" rtlCol="0">
            <a:spAutoFit/>
          </a:bodyPr>
          <a:lstStyle/>
          <a:p>
            <a:pPr marL="342900" lvl="0" indent="-342900" algn="just">
              <a:lnSpc>
                <a:spcPct val="106000"/>
              </a:lnSpc>
              <a:spcBef>
                <a:spcPts val="600"/>
              </a:spcBef>
              <a:spcAft>
                <a:spcPts val="600"/>
              </a:spcAft>
              <a:buFont typeface="Symbol" panose="05050102010706020507" pitchFamily="18" charset="2"/>
              <a:buChar char=""/>
            </a:pPr>
            <a:r>
              <a:rPr lang="en-US" sz="1400" b="1" u="sng" dirty="0">
                <a:effectLst/>
                <a:latin typeface="Tahoma" panose="020B0604030504040204" pitchFamily="34" charset="0"/>
                <a:ea typeface="Times New Roman" panose="02020603050405020304" pitchFamily="18" charset="0"/>
              </a:rPr>
              <a:t>Revenues*</a:t>
            </a:r>
            <a:r>
              <a:rPr lang="en-US" sz="1400" dirty="0">
                <a:effectLst/>
                <a:latin typeface="Tahoma" panose="020B0604030504040204" pitchFamily="34" charset="0"/>
                <a:ea typeface="Times New Roman" panose="02020603050405020304" pitchFamily="18" charset="0"/>
              </a:rPr>
              <a:t> FY 2023 incr. by </a:t>
            </a:r>
            <a:r>
              <a:rPr lang="en-GB" sz="1400" b="1" dirty="0">
                <a:effectLst/>
                <a:latin typeface="Tahoma" panose="020B0604030504040204" pitchFamily="34" charset="0"/>
                <a:ea typeface="Times New Roman" panose="02020603050405020304" pitchFamily="18" charset="0"/>
              </a:rPr>
              <a:t>13.2% reaching €</a:t>
            </a:r>
            <a:r>
              <a:rPr lang="en-GB" sz="1400" b="1" dirty="0">
                <a:effectLst/>
                <a:latin typeface="Times New Roman" panose="02020603050405020304" pitchFamily="18" charset="0"/>
                <a:ea typeface="Times New Roman" panose="02020603050405020304" pitchFamily="18" charset="0"/>
              </a:rPr>
              <a:t> </a:t>
            </a:r>
            <a:r>
              <a:rPr lang="en-GB" sz="1400" b="1" dirty="0">
                <a:effectLst/>
                <a:latin typeface="Tahoma" panose="020B0604030504040204" pitchFamily="34" charset="0"/>
                <a:ea typeface="Times New Roman" panose="02020603050405020304" pitchFamily="18" charset="0"/>
              </a:rPr>
              <a:t>351.3m</a:t>
            </a:r>
            <a:r>
              <a:rPr lang="en-GB" sz="1400" dirty="0">
                <a:effectLst/>
                <a:latin typeface="Tahoma" panose="020B0604030504040204" pitchFamily="34" charset="0"/>
                <a:ea typeface="Times New Roman" panose="02020603050405020304" pitchFamily="18" charset="0"/>
              </a:rPr>
              <a:t>. Excluding the effect of the one-off Kenyan elections project in FY 2022, </a:t>
            </a:r>
            <a:r>
              <a:rPr lang="en-GB" sz="1400" b="1" dirty="0">
                <a:effectLst/>
                <a:latin typeface="Tahoma" panose="020B0604030504040204" pitchFamily="34" charset="0"/>
                <a:ea typeface="Times New Roman" panose="02020603050405020304" pitchFamily="18" charset="0"/>
              </a:rPr>
              <a:t>comparable revenues incr. by 23.0%, or € 65.8m</a:t>
            </a:r>
            <a:r>
              <a:rPr lang="en-GB" sz="1400" dirty="0">
                <a:effectLst/>
                <a:latin typeface="Tahoma" panose="020B0604030504040204" pitchFamily="34" charset="0"/>
                <a:ea typeface="Times New Roman" panose="02020603050405020304" pitchFamily="18" charset="0"/>
              </a:rPr>
              <a:t>.</a:t>
            </a:r>
            <a:endParaRPr lang="el-GR" sz="1400" dirty="0">
              <a:effectLst/>
              <a:latin typeface="Times New Roman" panose="02020603050405020304" pitchFamily="18" charset="0"/>
              <a:ea typeface="Times New Roman" panose="02020603050405020304" pitchFamily="18" charset="0"/>
            </a:endParaRPr>
          </a:p>
          <a:p>
            <a:pPr marL="342900" lvl="0" indent="-342900" algn="just">
              <a:lnSpc>
                <a:spcPct val="106000"/>
              </a:lnSpc>
              <a:spcBef>
                <a:spcPts val="600"/>
              </a:spcBef>
              <a:spcAft>
                <a:spcPts val="600"/>
              </a:spcAft>
              <a:buFont typeface="Symbol" panose="05050102010706020507" pitchFamily="18" charset="2"/>
              <a:buChar char=""/>
            </a:pPr>
            <a:r>
              <a:rPr lang="en-GB" sz="1400" dirty="0">
                <a:effectLst/>
                <a:latin typeface="Tahoma" panose="020B0604030504040204" pitchFamily="34" charset="0"/>
                <a:ea typeface="Times New Roman" panose="02020603050405020304" pitchFamily="18" charset="0"/>
              </a:rPr>
              <a:t>Secure Chip &amp; Payments, Digital Transformation Solutions in CEE and Romanian postal activities main growth drivers</a:t>
            </a:r>
            <a:endParaRPr lang="el-GR" sz="1400" dirty="0">
              <a:effectLst/>
              <a:latin typeface="Times New Roman" panose="02020603050405020304" pitchFamily="18" charset="0"/>
              <a:ea typeface="Times New Roman" panose="02020603050405020304" pitchFamily="18" charset="0"/>
            </a:endParaRPr>
          </a:p>
          <a:p>
            <a:pPr marL="342900" lvl="0" indent="-342900">
              <a:lnSpc>
                <a:spcPct val="106000"/>
              </a:lnSpc>
              <a:spcBef>
                <a:spcPts val="600"/>
              </a:spcBef>
              <a:spcAft>
                <a:spcPts val="600"/>
              </a:spcAft>
              <a:buFont typeface="Symbol" panose="05050102010706020507" pitchFamily="18" charset="2"/>
              <a:buChar char=""/>
            </a:pPr>
            <a:r>
              <a:rPr lang="en-US" sz="1400" dirty="0">
                <a:effectLst/>
                <a:latin typeface="Tahoma" panose="020B0604030504040204" pitchFamily="34" charset="0"/>
                <a:ea typeface="Times New Roman" panose="02020603050405020304" pitchFamily="18" charset="0"/>
              </a:rPr>
              <a:t>FY 2023 Adj. </a:t>
            </a:r>
            <a:r>
              <a:rPr lang="en-US" sz="1400" b="1" u="sng" dirty="0">
                <a:effectLst/>
                <a:latin typeface="Tahoma" panose="020B0604030504040204" pitchFamily="34" charset="0"/>
                <a:ea typeface="Times New Roman" panose="02020603050405020304" pitchFamily="18" charset="0"/>
              </a:rPr>
              <a:t>EBITDA</a:t>
            </a:r>
            <a:r>
              <a:rPr lang="en-US" sz="1400" b="1" dirty="0">
                <a:effectLst/>
                <a:latin typeface="Tahoma" panose="020B0604030504040204" pitchFamily="34" charset="0"/>
                <a:ea typeface="Times New Roman" panose="02020603050405020304" pitchFamily="18" charset="0"/>
              </a:rPr>
              <a:t> grew by 27.2% and reached € 49.3m</a:t>
            </a:r>
            <a:r>
              <a:rPr lang="en-US" sz="1400" dirty="0">
                <a:effectLst/>
                <a:latin typeface="Tahoma" panose="020B0604030504040204" pitchFamily="34" charset="0"/>
                <a:ea typeface="Times New Roman" panose="02020603050405020304" pitchFamily="18" charset="0"/>
              </a:rPr>
              <a:t>, with a margin of 14.0% compared to 12.5% in FY 2022. Excluding Kenya, Adj. </a:t>
            </a:r>
            <a:r>
              <a:rPr lang="en-US" sz="1400" b="1" dirty="0">
                <a:effectLst/>
                <a:latin typeface="Tahoma" panose="020B0604030504040204" pitchFamily="34" charset="0"/>
                <a:ea typeface="Times New Roman" panose="02020603050405020304" pitchFamily="18" charset="0"/>
              </a:rPr>
              <a:t>EBITDA grew by 50.6</a:t>
            </a:r>
            <a:r>
              <a:rPr lang="en-US" sz="1400" dirty="0">
                <a:effectLst/>
                <a:latin typeface="Tahoma" panose="020B0604030504040204" pitchFamily="34" charset="0"/>
                <a:ea typeface="Times New Roman" panose="02020603050405020304" pitchFamily="18" charset="0"/>
              </a:rPr>
              <a:t>%.</a:t>
            </a:r>
            <a:endParaRPr lang="el-GR" sz="1400" dirty="0">
              <a:effectLst/>
              <a:latin typeface="Times New Roman" panose="02020603050405020304" pitchFamily="18" charset="0"/>
              <a:ea typeface="Times New Roman" panose="02020603050405020304" pitchFamily="18" charset="0"/>
            </a:endParaRPr>
          </a:p>
          <a:p>
            <a:pPr marL="342900" lvl="0" indent="-342900" algn="just">
              <a:lnSpc>
                <a:spcPct val="106000"/>
              </a:lnSpc>
              <a:spcBef>
                <a:spcPts val="600"/>
              </a:spcBef>
              <a:spcAft>
                <a:spcPts val="600"/>
              </a:spcAft>
              <a:buFont typeface="Symbol" panose="05050102010706020507" pitchFamily="18" charset="2"/>
              <a:buChar char=""/>
            </a:pPr>
            <a:r>
              <a:rPr lang="en-US" sz="1400" b="1" u="sng" dirty="0">
                <a:effectLst/>
                <a:latin typeface="Tahoma" panose="020B0604030504040204" pitchFamily="34" charset="0"/>
                <a:ea typeface="Times New Roman" panose="02020603050405020304" pitchFamily="18" charset="0"/>
              </a:rPr>
              <a:t>Net Income </a:t>
            </a:r>
            <a:r>
              <a:rPr lang="en-US" sz="1400" b="1" dirty="0">
                <a:effectLst/>
                <a:latin typeface="Tahoma" panose="020B0604030504040204" pitchFamily="34" charset="0"/>
                <a:ea typeface="Times New Roman" panose="02020603050405020304" pitchFamily="18" charset="0"/>
              </a:rPr>
              <a:t>incr. by 220.9</a:t>
            </a:r>
            <a:r>
              <a:rPr lang="en-GB" sz="1400" b="1" dirty="0">
                <a:effectLst/>
                <a:latin typeface="Tahoma" panose="020B0604030504040204" pitchFamily="34" charset="0"/>
                <a:ea typeface="Times New Roman" panose="02020603050405020304" pitchFamily="18" charset="0"/>
              </a:rPr>
              <a:t>% to € 17.0m</a:t>
            </a:r>
            <a:r>
              <a:rPr lang="en-GB" sz="1400" dirty="0">
                <a:effectLst/>
                <a:latin typeface="Tahoma" panose="020B0604030504040204" pitchFamily="34" charset="0"/>
                <a:ea typeface="Times New Roman" panose="02020603050405020304" pitchFamily="18" charset="0"/>
              </a:rPr>
              <a:t>, with a margin of 4.8% compared to 1.7% in FY 2022, due to strong operating performance and significantly less adjustments. </a:t>
            </a:r>
            <a:endParaRPr lang="el-GR" sz="1400" dirty="0">
              <a:effectLst/>
              <a:latin typeface="Times New Roman" panose="02020603050405020304" pitchFamily="18" charset="0"/>
              <a:ea typeface="Times New Roman" panose="02020603050405020304" pitchFamily="18" charset="0"/>
            </a:endParaRPr>
          </a:p>
          <a:p>
            <a:pPr marL="342900" lvl="0" indent="-342900" algn="just">
              <a:lnSpc>
                <a:spcPct val="106000"/>
              </a:lnSpc>
              <a:spcBef>
                <a:spcPts val="600"/>
              </a:spcBef>
              <a:spcAft>
                <a:spcPts val="600"/>
              </a:spcAft>
              <a:buFont typeface="Symbol" panose="05050102010706020507" pitchFamily="18" charset="2"/>
              <a:buChar char=""/>
            </a:pPr>
            <a:r>
              <a:rPr lang="en-GB" sz="1400" b="1" dirty="0">
                <a:effectLst/>
                <a:latin typeface="Tahoma" panose="020B0604030504040204" pitchFamily="34" charset="0"/>
                <a:ea typeface="Times New Roman" panose="02020603050405020304" pitchFamily="18" charset="0"/>
              </a:rPr>
              <a:t>Dividend of €0.10 per share</a:t>
            </a:r>
            <a:r>
              <a:rPr lang="en-GB" sz="1400" dirty="0">
                <a:effectLst/>
                <a:latin typeface="Tahoma" panose="020B0604030504040204" pitchFamily="34" charset="0"/>
                <a:ea typeface="Times New Roman" panose="02020603050405020304" pitchFamily="18" charset="0"/>
              </a:rPr>
              <a:t> to be proposed to the AGM.</a:t>
            </a:r>
          </a:p>
          <a:p>
            <a:pPr marL="342900" lvl="0" indent="-342900" algn="just">
              <a:lnSpc>
                <a:spcPct val="106000"/>
              </a:lnSpc>
              <a:spcBef>
                <a:spcPts val="600"/>
              </a:spcBef>
              <a:spcAft>
                <a:spcPts val="600"/>
              </a:spcAft>
              <a:buFont typeface="Symbol" panose="05050102010706020507" pitchFamily="18" charset="2"/>
              <a:buChar char=""/>
            </a:pPr>
            <a:r>
              <a:rPr lang="en-GB" sz="1400" dirty="0">
                <a:latin typeface="Tahoma" panose="020B0604030504040204" pitchFamily="34" charset="0"/>
                <a:ea typeface="Times New Roman" panose="02020603050405020304" pitchFamily="18" charset="0"/>
              </a:rPr>
              <a:t>In </a:t>
            </a:r>
            <a:r>
              <a:rPr lang="en-GB" sz="1400" b="1" dirty="0">
                <a:latin typeface="Tahoma" panose="020B0604030504040204" pitchFamily="34" charset="0"/>
                <a:ea typeface="Times New Roman" panose="02020603050405020304" pitchFamily="18" charset="0"/>
              </a:rPr>
              <a:t>March 2023 </a:t>
            </a:r>
            <a:r>
              <a:rPr lang="en-GB" sz="1400" dirty="0">
                <a:latin typeface="Tahoma" panose="020B0604030504040204" pitchFamily="34" charset="0"/>
                <a:ea typeface="Times New Roman" panose="02020603050405020304" pitchFamily="18" charset="0"/>
              </a:rPr>
              <a:t>the shares of the AUSTRIACARD Group were listed in the </a:t>
            </a:r>
            <a:r>
              <a:rPr lang="en-GB" sz="1400" b="1" dirty="0">
                <a:latin typeface="Tahoma" panose="020B0604030504040204" pitchFamily="34" charset="0"/>
                <a:ea typeface="Times New Roman" panose="02020603050405020304" pitchFamily="18" charset="0"/>
              </a:rPr>
              <a:t>VSE and ATHEX stock exchanges</a:t>
            </a:r>
            <a:r>
              <a:rPr lang="en-GB" sz="1400" dirty="0">
                <a:latin typeface="Tahoma" panose="020B0604030504040204" pitchFamily="34" charset="0"/>
                <a:ea typeface="Times New Roman" panose="02020603050405020304" pitchFamily="18" charset="0"/>
              </a:rPr>
              <a:t> </a:t>
            </a:r>
          </a:p>
          <a:p>
            <a:pPr marL="342900" lvl="0" indent="-342900" algn="just">
              <a:lnSpc>
                <a:spcPct val="106000"/>
              </a:lnSpc>
              <a:spcBef>
                <a:spcPts val="600"/>
              </a:spcBef>
              <a:spcAft>
                <a:spcPts val="600"/>
              </a:spcAft>
              <a:buFont typeface="Symbol" panose="05050102010706020507" pitchFamily="18" charset="2"/>
              <a:buChar char=""/>
            </a:pPr>
            <a:r>
              <a:rPr lang="en-GB" sz="1400" dirty="0">
                <a:latin typeface="Tahoma" panose="020B0604030504040204" pitchFamily="34" charset="0"/>
                <a:ea typeface="Times New Roman" panose="02020603050405020304" pitchFamily="18" charset="0"/>
              </a:rPr>
              <a:t>Group operations are managed on a </a:t>
            </a:r>
            <a:r>
              <a:rPr lang="en-GB" sz="1400" b="1" dirty="0">
                <a:latin typeface="Tahoma" panose="020B0604030504040204" pitchFamily="34" charset="0"/>
                <a:ea typeface="Times New Roman" panose="02020603050405020304" pitchFamily="18" charset="0"/>
              </a:rPr>
              <a:t>geographical clusters: a) </a:t>
            </a:r>
            <a:r>
              <a:rPr lang="en-GB" sz="1400" dirty="0">
                <a:latin typeface="Tahoma" panose="020B0604030504040204" pitchFamily="34" charset="0"/>
                <a:ea typeface="Times New Roman" panose="02020603050405020304" pitchFamily="18" charset="0"/>
              </a:rPr>
              <a:t>CEE &amp; DACH </a:t>
            </a:r>
            <a:r>
              <a:rPr lang="en-GB" sz="1400" b="1" dirty="0">
                <a:latin typeface="Tahoma" panose="020B0604030504040204" pitchFamily="34" charset="0"/>
                <a:ea typeface="Times New Roman" panose="02020603050405020304" pitchFamily="18" charset="0"/>
              </a:rPr>
              <a:t>b)</a:t>
            </a:r>
            <a:r>
              <a:rPr lang="en-GB" sz="1400" dirty="0">
                <a:latin typeface="Tahoma" panose="020B0604030504040204" pitchFamily="34" charset="0"/>
                <a:ea typeface="Times New Roman" panose="02020603050405020304" pitchFamily="18" charset="0"/>
              </a:rPr>
              <a:t> Western Europe, Nordics, Americas </a:t>
            </a:r>
            <a:r>
              <a:rPr lang="en-GB" sz="1400" b="1" dirty="0">
                <a:latin typeface="Tahoma" panose="020B0604030504040204" pitchFamily="34" charset="0"/>
                <a:ea typeface="Times New Roman" panose="02020603050405020304" pitchFamily="18" charset="0"/>
              </a:rPr>
              <a:t>c)</a:t>
            </a:r>
            <a:r>
              <a:rPr lang="en-GB" sz="1400" dirty="0">
                <a:latin typeface="Tahoma" panose="020B0604030504040204" pitchFamily="34" charset="0"/>
                <a:ea typeface="Times New Roman" panose="02020603050405020304" pitchFamily="18" charset="0"/>
              </a:rPr>
              <a:t>  </a:t>
            </a:r>
            <a:r>
              <a:rPr lang="en-GB" sz="1400" dirty="0" err="1">
                <a:latin typeface="Tahoma" panose="020B0604030504040204" pitchFamily="34" charset="0"/>
                <a:ea typeface="Times New Roman" panose="02020603050405020304" pitchFamily="18" charset="0"/>
              </a:rPr>
              <a:t>Türkiye</a:t>
            </a:r>
            <a:r>
              <a:rPr lang="en-GB" sz="1400" dirty="0">
                <a:latin typeface="Tahoma" panose="020B0604030504040204" pitchFamily="34" charset="0"/>
                <a:ea typeface="Times New Roman" panose="02020603050405020304" pitchFamily="18" charset="0"/>
              </a:rPr>
              <a:t>, MEA, enabling faster expansion in new markets, cross selling &amp; upselling</a:t>
            </a:r>
          </a:p>
          <a:p>
            <a:pPr marL="342900" lvl="0" indent="-342900" algn="just">
              <a:lnSpc>
                <a:spcPct val="106000"/>
              </a:lnSpc>
              <a:spcBef>
                <a:spcPts val="600"/>
              </a:spcBef>
              <a:spcAft>
                <a:spcPts val="600"/>
              </a:spcAft>
              <a:buFont typeface="Symbol" panose="05050102010706020507" pitchFamily="18" charset="2"/>
              <a:buChar char=""/>
            </a:pPr>
            <a:r>
              <a:rPr lang="en-GB" sz="1400" dirty="0">
                <a:latin typeface="Tahoma" panose="020B0604030504040204" pitchFamily="34" charset="0"/>
                <a:ea typeface="Times New Roman" panose="02020603050405020304" pitchFamily="18" charset="0"/>
              </a:rPr>
              <a:t>In April 2024 in the context of ACAG’s succession plan, Manolis Kontos assumed the position of Group CEO  </a:t>
            </a:r>
            <a:endParaRPr lang="el-GR" sz="1400" dirty="0">
              <a:effectLst/>
              <a:latin typeface="Times New Roman" panose="02020603050405020304" pitchFamily="18" charset="0"/>
              <a:ea typeface="Times New Roman" panose="02020603050405020304" pitchFamily="18" charset="0"/>
            </a:endParaRPr>
          </a:p>
          <a:p>
            <a:pPr marL="419100" algn="l">
              <a:lnSpc>
                <a:spcPct val="150000"/>
              </a:lnSpc>
              <a:spcBef>
                <a:spcPts val="600"/>
              </a:spcBef>
              <a:spcAft>
                <a:spcPts val="600"/>
              </a:spcAft>
            </a:pPr>
            <a:r>
              <a:rPr lang="en-US" sz="1200" i="1" dirty="0">
                <a:effectLst/>
                <a:latin typeface="Tahoma" panose="020B0604030504040204" pitchFamily="34" charset="0"/>
                <a:ea typeface="Times New Roman" panose="02020603050405020304" pitchFamily="18" charset="0"/>
              </a:rPr>
              <a:t>*Excluding the effect of IAS29 (Hyperinflation accounting)</a:t>
            </a:r>
            <a:r>
              <a:rPr lang="en-US" sz="1200" i="1" dirty="0">
                <a:solidFill>
                  <a:srgbClr val="FF0000"/>
                </a:solidFill>
                <a:effectLst/>
                <a:latin typeface="Tahoma" panose="020B0604030504040204" pitchFamily="34" charset="0"/>
                <a:ea typeface="Times New Roman" panose="02020603050405020304" pitchFamily="18" charset="0"/>
              </a:rPr>
              <a:t> </a:t>
            </a:r>
            <a:r>
              <a:rPr lang="en-US" sz="1200" i="1" dirty="0">
                <a:effectLst/>
                <a:latin typeface="Tahoma" panose="020B0604030504040204" pitchFamily="34" charset="0"/>
                <a:ea typeface="Times New Roman" panose="02020603050405020304" pitchFamily="18" charset="0"/>
              </a:rPr>
              <a:t>with respect to the </a:t>
            </a:r>
            <a:r>
              <a:rPr lang="en-US" sz="1200" i="1" dirty="0" err="1">
                <a:effectLst/>
                <a:latin typeface="Tahoma" panose="020B0604030504040204" pitchFamily="34" charset="0"/>
                <a:ea typeface="Times New Roman" panose="02020603050405020304" pitchFamily="18" charset="0"/>
              </a:rPr>
              <a:t>Türkiye</a:t>
            </a:r>
            <a:r>
              <a:rPr lang="en-US" sz="1200" i="1" dirty="0">
                <a:effectLst/>
                <a:latin typeface="Tahoma" panose="020B0604030504040204" pitchFamily="34" charset="0"/>
                <a:ea typeface="Times New Roman" panose="02020603050405020304" pitchFamily="18" charset="0"/>
              </a:rPr>
              <a:t>-based operations. Reported IFRS FY 2023 Group Revenues were € 364.6mn.</a:t>
            </a:r>
            <a:endParaRPr lang="el-GR" sz="1200" dirty="0">
              <a:effectLst/>
              <a:latin typeface="Times New Roman" panose="02020603050405020304" pitchFamily="18" charset="0"/>
              <a:ea typeface="Times New Roman" panose="02020603050405020304" pitchFamily="18" charset="0"/>
            </a:endParaRPr>
          </a:p>
          <a:p>
            <a:pPr marL="342900" indent="-342900">
              <a:spcBef>
                <a:spcPts val="600"/>
              </a:spcBef>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0219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200" dirty="0">
                <a:solidFill>
                  <a:srgbClr val="C00000"/>
                </a:solidFill>
                <a:latin typeface="Segoe UI"/>
                <a:cs typeface="Segoe UI"/>
              </a:rPr>
              <a:t>Tagesordnungspunkt 8 </a:t>
            </a:r>
            <a:endParaRPr lang="en-GB" sz="3200" dirty="0">
              <a:solidFill>
                <a:srgbClr val="C00000"/>
              </a:solidFill>
            </a:endParaRPr>
          </a:p>
        </p:txBody>
      </p:sp>
      <p:sp>
        <p:nvSpPr>
          <p:cNvPr id="4" name="Untertitel 2"/>
          <p:cNvSpPr txBox="1">
            <a:spLocks/>
          </p:cNvSpPr>
          <p:nvPr/>
        </p:nvSpPr>
        <p:spPr>
          <a:xfrm>
            <a:off x="747378" y="1616369"/>
            <a:ext cx="7764233" cy="31094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dirty="0">
                <a:solidFill>
                  <a:srgbClr val="202B5C"/>
                </a:solidFill>
              </a:rPr>
              <a:t>Änderung der Satzung in Punkt 6.3.</a:t>
            </a:r>
            <a:endParaRPr lang="en-GB" sz="2200" dirty="0">
              <a:solidFill>
                <a:srgbClr val="202B5C"/>
              </a:solidFill>
            </a:endParaRPr>
          </a:p>
        </p:txBody>
      </p:sp>
    </p:spTree>
    <p:extLst>
      <p:ext uri="{BB962C8B-B14F-4D97-AF65-F5344CB8AC3E}">
        <p14:creationId xmlns:p14="http://schemas.microsoft.com/office/powerpoint/2010/main" val="202394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subTitle" idx="1"/>
          </p:nvPr>
        </p:nvSpPr>
        <p:spPr>
          <a:xfrm>
            <a:off x="277358" y="360137"/>
            <a:ext cx="8336803" cy="283142"/>
          </a:xfrm>
        </p:spPr>
        <p:txBody>
          <a:bodyPr/>
          <a:lstStyle/>
          <a:p>
            <a:pPr>
              <a:lnSpc>
                <a:spcPct val="150000"/>
              </a:lnSpc>
              <a:spcBef>
                <a:spcPts val="700"/>
              </a:spcBef>
            </a:pPr>
            <a:r>
              <a:rPr lang="de-DE" sz="2400" dirty="0">
                <a:solidFill>
                  <a:srgbClr val="202B5C"/>
                </a:solidFill>
              </a:rPr>
              <a:t>Änderung der Satzung in Punkt 6.3.</a:t>
            </a:r>
            <a:endParaRPr lang="en-GB" sz="2400" dirty="0">
              <a:solidFill>
                <a:srgbClr val="202B5C"/>
              </a:solidFill>
            </a:endParaRPr>
          </a:p>
        </p:txBody>
      </p:sp>
      <p:sp>
        <p:nvSpPr>
          <p:cNvPr id="4" name="Foliennummernplatzhalter 3"/>
          <p:cNvSpPr>
            <a:spLocks noGrp="1"/>
          </p:cNvSpPr>
          <p:nvPr>
            <p:ph type="sldNum" sz="quarter" idx="4"/>
          </p:nvPr>
        </p:nvSpPr>
        <p:spPr/>
        <p:txBody>
          <a:bodyPr/>
          <a:lstStyle/>
          <a:p>
            <a:fld id="{56D675D8-086B-4728-8EF3-A2AAB17D6CC4}" type="slidenum">
              <a:rPr lang="el-GR" smtClean="0"/>
              <a:pPr/>
              <a:t>31</a:t>
            </a:fld>
            <a:endParaRPr lang="el-GR" dirty="0"/>
          </a:p>
        </p:txBody>
      </p:sp>
      <p:sp>
        <p:nvSpPr>
          <p:cNvPr id="7" name="Textfeld 6"/>
          <p:cNvSpPr txBox="1"/>
          <p:nvPr/>
        </p:nvSpPr>
        <p:spPr>
          <a:xfrm>
            <a:off x="277358" y="1492763"/>
            <a:ext cx="9803828" cy="1323439"/>
          </a:xfrm>
          <a:prstGeom prst="rect">
            <a:avLst/>
          </a:prstGeom>
          <a:noFill/>
        </p:spPr>
        <p:txBody>
          <a:bodyPr wrap="square" rtlCol="0">
            <a:spAutoFit/>
          </a:bodyPr>
          <a:lstStyle/>
          <a:p>
            <a:r>
              <a:rPr lang="de-DE" sz="2000" dirty="0">
                <a:solidFill>
                  <a:schemeClr val="tx1">
                    <a:lumMod val="75000"/>
                    <a:lumOff val="25000"/>
                  </a:schemeClr>
                </a:solidFill>
                <a:latin typeface="Segoe UI" panose="020B0502040204020203" pitchFamily="34" charset="0"/>
                <a:cs typeface="Segoe UI" panose="020B0502040204020203" pitchFamily="34" charset="0"/>
              </a:rPr>
              <a:t>Der Vorstand und der Aufsichtsrat schlagen vor, die Hauptversammlung möge folgenden Beschluss fassen:</a:t>
            </a:r>
          </a:p>
          <a:p>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a:p>
            <a:r>
              <a:rPr lang="de-DE" sz="2000" i="1" dirty="0">
                <a:solidFill>
                  <a:schemeClr val="tx1">
                    <a:lumMod val="75000"/>
                    <a:lumOff val="25000"/>
                  </a:schemeClr>
                </a:solidFill>
                <a:latin typeface="Segoe UI" panose="020B0502040204020203" pitchFamily="34" charset="0"/>
                <a:cs typeface="Segoe UI" panose="020B0502040204020203" pitchFamily="34" charset="0"/>
              </a:rPr>
              <a:t>"Die Satzung der Gesellschaft wird in Punkt 6.3 geändert."</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8490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9BC8704-FE66-6390-D48D-E98316C6403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712" r="7100"/>
          <a:stretch/>
        </p:blipFill>
        <p:spPr>
          <a:xfrm>
            <a:off x="7794171" y="409303"/>
            <a:ext cx="4153989" cy="4197531"/>
          </a:xfrm>
        </p:spPr>
      </p:pic>
      <p:sp>
        <p:nvSpPr>
          <p:cNvPr id="7" name="object 9">
            <a:extLst>
              <a:ext uri="{FF2B5EF4-FFF2-40B4-BE49-F238E27FC236}">
                <a16:creationId xmlns:a16="http://schemas.microsoft.com/office/drawing/2014/main" id="{E76CE0DD-EC13-0A9A-6BB3-E8C9BBAFA008}"/>
              </a:ext>
            </a:extLst>
          </p:cNvPr>
          <p:cNvSpPr txBox="1"/>
          <p:nvPr/>
        </p:nvSpPr>
        <p:spPr>
          <a:xfrm>
            <a:off x="-401569" y="967456"/>
            <a:ext cx="8766080" cy="1757661"/>
          </a:xfrm>
          <a:prstGeom prst="rect">
            <a:avLst/>
          </a:prstGeom>
        </p:spPr>
        <p:txBody>
          <a:bodyPr vert="horz" wrap="square" lIns="0" tIns="12700" rIns="0" bIns="0" rtlCol="0">
            <a:spAutoFit/>
          </a:bodyPr>
          <a:lstStyle/>
          <a:p>
            <a:pPr marL="12700" algn="ctr">
              <a:lnSpc>
                <a:spcPct val="150000"/>
              </a:lnSpc>
              <a:spcBef>
                <a:spcPts val="100"/>
              </a:spcBef>
            </a:pPr>
            <a:r>
              <a:rPr lang="de-DE" sz="4000" b="1" spc="-25" dirty="0">
                <a:solidFill>
                  <a:srgbClr val="212A5B"/>
                </a:solidFill>
                <a:latin typeface="Segoe UI"/>
                <a:cs typeface="Segoe UI"/>
              </a:rPr>
              <a:t>Vielen Dank </a:t>
            </a:r>
          </a:p>
          <a:p>
            <a:pPr marL="12700" algn="ctr">
              <a:lnSpc>
                <a:spcPct val="150000"/>
              </a:lnSpc>
              <a:spcBef>
                <a:spcPts val="100"/>
              </a:spcBef>
            </a:pPr>
            <a:r>
              <a:rPr lang="de-DE" sz="4000" b="1" spc="-25" dirty="0">
                <a:solidFill>
                  <a:srgbClr val="212A5B"/>
                </a:solidFill>
                <a:latin typeface="Segoe UI"/>
                <a:cs typeface="Segoe UI"/>
              </a:rPr>
              <a:t>für Ihre Teilnahme!</a:t>
            </a:r>
            <a:endParaRPr sz="4000" dirty="0">
              <a:latin typeface="Segoe UI"/>
              <a:cs typeface="Segoe UI"/>
            </a:endParaRPr>
          </a:p>
        </p:txBody>
      </p:sp>
      <p:sp>
        <p:nvSpPr>
          <p:cNvPr id="2" name="TextBox 1">
            <a:extLst>
              <a:ext uri="{FF2B5EF4-FFF2-40B4-BE49-F238E27FC236}">
                <a16:creationId xmlns:a16="http://schemas.microsoft.com/office/drawing/2014/main" id="{3F402E6C-BA57-790E-31C4-E515C857688B}"/>
              </a:ext>
            </a:extLst>
          </p:cNvPr>
          <p:cNvSpPr txBox="1"/>
          <p:nvPr/>
        </p:nvSpPr>
        <p:spPr>
          <a:xfrm>
            <a:off x="7409099" y="6090927"/>
            <a:ext cx="2167581" cy="369332"/>
          </a:xfrm>
          <a:prstGeom prst="rect">
            <a:avLst/>
          </a:prstGeom>
          <a:noFill/>
        </p:spPr>
        <p:txBody>
          <a:bodyPr wrap="none" rtlCol="0">
            <a:spAutoFit/>
          </a:bodyPr>
          <a:lstStyle/>
          <a:p>
            <a:r>
              <a:rPr lang="en-US" b="1" dirty="0">
                <a:solidFill>
                  <a:srgbClr val="202B5C"/>
                </a:solidFill>
                <a:latin typeface="Segoe UI" panose="020B0502040204020203" pitchFamily="34" charset="0"/>
                <a:cs typeface="Segoe UI" panose="020B0502040204020203" pitchFamily="34" charset="0"/>
              </a:rPr>
              <a:t>Wien, 9. </a:t>
            </a:r>
            <a:r>
              <a:rPr lang="en-US" b="1" dirty="0" err="1">
                <a:solidFill>
                  <a:srgbClr val="202B5C"/>
                </a:solidFill>
                <a:latin typeface="Segoe UI" panose="020B0502040204020203" pitchFamily="34" charset="0"/>
                <a:cs typeface="Segoe UI" panose="020B0502040204020203" pitchFamily="34" charset="0"/>
              </a:rPr>
              <a:t>Juli</a:t>
            </a:r>
            <a:r>
              <a:rPr lang="en-US" b="1" dirty="0">
                <a:solidFill>
                  <a:srgbClr val="202B5C"/>
                </a:solidFill>
                <a:latin typeface="Segoe UI" panose="020B0502040204020203" pitchFamily="34" charset="0"/>
                <a:cs typeface="Segoe UI" panose="020B0502040204020203" pitchFamily="34" charset="0"/>
              </a:rPr>
              <a:t> 2024 </a:t>
            </a:r>
            <a:endParaRPr lang="el-GR" b="1" dirty="0">
              <a:solidFill>
                <a:srgbClr val="202B5C"/>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86" y="5241644"/>
            <a:ext cx="4486491" cy="1406425"/>
          </a:xfrm>
          <a:prstGeom prst="rect">
            <a:avLst/>
          </a:prstGeom>
        </p:spPr>
      </p:pic>
    </p:spTree>
    <p:extLst>
      <p:ext uri="{BB962C8B-B14F-4D97-AF65-F5344CB8AC3E}">
        <p14:creationId xmlns:p14="http://schemas.microsoft.com/office/powerpoint/2010/main" val="2775695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747378" y="777460"/>
            <a:ext cx="6462108" cy="462968"/>
          </a:xfrm>
          <a:prstGeom prst="rect">
            <a:avLst/>
          </a:prstGeom>
        </p:spPr>
        <p:txBody>
          <a:bodyPr>
            <a:no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r>
              <a:rPr lang="de-DE" sz="3600" dirty="0"/>
              <a:t>Hauptversammlung</a:t>
            </a:r>
            <a:endParaRPr lang="en-GB" sz="3600" dirty="0"/>
          </a:p>
        </p:txBody>
      </p:sp>
      <p:sp>
        <p:nvSpPr>
          <p:cNvPr id="4" name="Untertitel 2"/>
          <p:cNvSpPr txBox="1">
            <a:spLocks/>
          </p:cNvSpPr>
          <p:nvPr/>
        </p:nvSpPr>
        <p:spPr>
          <a:xfrm>
            <a:off x="747378" y="1616369"/>
            <a:ext cx="10199785" cy="46647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32328"/>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02B5C"/>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rgbClr val="202B5C"/>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C32328"/>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Pause</a:t>
            </a:r>
          </a:p>
          <a:p>
            <a:endParaRPr lang="en-GB" sz="1800" dirty="0"/>
          </a:p>
        </p:txBody>
      </p:sp>
    </p:spTree>
    <p:extLst>
      <p:ext uri="{BB962C8B-B14F-4D97-AF65-F5344CB8AC3E}">
        <p14:creationId xmlns:p14="http://schemas.microsoft.com/office/powerpoint/2010/main" val="143285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37F3923-B6D0-FCA9-7462-C16F9EAD08E2}"/>
              </a:ext>
            </a:extLst>
          </p:cNvPr>
          <p:cNvSpPr>
            <a:spLocks noGrp="1"/>
          </p:cNvSpPr>
          <p:nvPr>
            <p:ph type="ctrTitle"/>
          </p:nvPr>
        </p:nvSpPr>
        <p:spPr>
          <a:xfrm>
            <a:off x="526473" y="170230"/>
            <a:ext cx="11425383" cy="787835"/>
          </a:xfrm>
        </p:spPr>
        <p:txBody>
          <a:bodyPr>
            <a:normAutofit/>
          </a:bodyPr>
          <a:lstStyle/>
          <a:p>
            <a:r>
              <a:rPr lang="en-US" sz="2200" dirty="0"/>
              <a:t>Effect of IAS 29 (Hyperinflation)</a:t>
            </a:r>
          </a:p>
        </p:txBody>
      </p:sp>
      <p:pic>
        <p:nvPicPr>
          <p:cNvPr id="3" name="Graphic 2" descr="Bar graph with upward trend outline">
            <a:extLst>
              <a:ext uri="{FF2B5EF4-FFF2-40B4-BE49-F238E27FC236}">
                <a16:creationId xmlns:a16="http://schemas.microsoft.com/office/drawing/2014/main" id="{0922835A-C3ED-8651-D64A-221C1BEEF1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8449" y="1246472"/>
            <a:ext cx="432000" cy="432000"/>
          </a:xfrm>
          <a:prstGeom prst="rect">
            <a:avLst/>
          </a:prstGeom>
        </p:spPr>
      </p:pic>
      <p:pic>
        <p:nvPicPr>
          <p:cNvPr id="9" name="Graphic 8" descr="Target outline">
            <a:extLst>
              <a:ext uri="{FF2B5EF4-FFF2-40B4-BE49-F238E27FC236}">
                <a16:creationId xmlns:a16="http://schemas.microsoft.com/office/drawing/2014/main" id="{E1710C59-912F-539A-15DB-631152F2BC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8333" y="1222125"/>
            <a:ext cx="432000" cy="432000"/>
          </a:xfrm>
          <a:prstGeom prst="rect">
            <a:avLst/>
          </a:prstGeom>
        </p:spPr>
      </p:pic>
      <p:sp>
        <p:nvSpPr>
          <p:cNvPr id="4" name="Slide Number Placeholder 3">
            <a:extLst>
              <a:ext uri="{FF2B5EF4-FFF2-40B4-BE49-F238E27FC236}">
                <a16:creationId xmlns:a16="http://schemas.microsoft.com/office/drawing/2014/main" id="{6B219B5A-C25B-53A4-3EE9-FD56E7A1ACB1}"/>
              </a:ext>
            </a:extLst>
          </p:cNvPr>
          <p:cNvSpPr>
            <a:spLocks noGrp="1"/>
          </p:cNvSpPr>
          <p:nvPr>
            <p:ph type="sldNum" sz="quarter" idx="4"/>
          </p:nvPr>
        </p:nvSpPr>
        <p:spPr>
          <a:xfrm>
            <a:off x="4629884" y="6489521"/>
            <a:ext cx="2743200" cy="365125"/>
          </a:xfrm>
        </p:spPr>
        <p:txBody>
          <a:bodyPr/>
          <a:lstStyle/>
          <a:p>
            <a:fld id="{56D675D8-086B-4728-8EF3-A2AAB17D6CC4}" type="slidenum">
              <a:rPr lang="el-GR" smtClean="0"/>
              <a:pPr/>
              <a:t>4</a:t>
            </a:fld>
            <a:endParaRPr lang="el-GR" dirty="0"/>
          </a:p>
        </p:txBody>
      </p:sp>
      <p:sp>
        <p:nvSpPr>
          <p:cNvPr id="6" name="Rectangle: Rounded Corners 25">
            <a:extLst>
              <a:ext uri="{FF2B5EF4-FFF2-40B4-BE49-F238E27FC236}">
                <a16:creationId xmlns:a16="http://schemas.microsoft.com/office/drawing/2014/main" id="{A99ADCAA-3A7F-BE74-71EC-4E1C0D33657B}"/>
              </a:ext>
            </a:extLst>
          </p:cNvPr>
          <p:cNvSpPr/>
          <p:nvPr/>
        </p:nvSpPr>
        <p:spPr>
          <a:xfrm>
            <a:off x="267854" y="1222125"/>
            <a:ext cx="11610111" cy="1621803"/>
          </a:xfrm>
          <a:prstGeom prst="roundRect">
            <a:avLst>
              <a:gd name="adj" fmla="val 230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2" indent="-285750">
              <a:spcBef>
                <a:spcPts val="300"/>
              </a:spcBef>
              <a:spcAft>
                <a:spcPts val="300"/>
              </a:spcAft>
              <a:buFont typeface="Arial" panose="020B0604020202020204" pitchFamily="34" charset="0"/>
              <a:buChar char="•"/>
            </a:pPr>
            <a:r>
              <a:rPr lang="en-US" sz="1600" b="1" dirty="0">
                <a:solidFill>
                  <a:srgbClr val="202B5C"/>
                </a:solidFill>
                <a:latin typeface="Segoe UI" panose="020B0502040204020203" pitchFamily="34" charset="0"/>
                <a:cs typeface="Segoe UI" panose="020B0502040204020203" pitchFamily="34" charset="0"/>
              </a:rPr>
              <a:t>The application of IAS 29 (Hyperinflation) with respect to our </a:t>
            </a:r>
            <a:r>
              <a:rPr lang="en-US" sz="1600" b="1" dirty="0" err="1">
                <a:solidFill>
                  <a:srgbClr val="202B5C"/>
                </a:solidFill>
                <a:latin typeface="Segoe UI" panose="020B0502040204020203" pitchFamily="34" charset="0"/>
                <a:cs typeface="Segoe UI" panose="020B0502040204020203" pitchFamily="34" charset="0"/>
              </a:rPr>
              <a:t>Türkiye</a:t>
            </a:r>
            <a:r>
              <a:rPr lang="en-US" sz="1600" b="1" dirty="0">
                <a:solidFill>
                  <a:srgbClr val="202B5C"/>
                </a:solidFill>
                <a:latin typeface="Segoe UI" panose="020B0502040204020203" pitchFamily="34" charset="0"/>
                <a:cs typeface="Segoe UI" panose="020B0502040204020203" pitchFamily="34" charset="0"/>
              </a:rPr>
              <a:t>-based operations, together with share option plan and FX effects, led Reported FY2023 Results to differ from Management FY2023 Results, which are used by the Company to monitor its performance. </a:t>
            </a:r>
          </a:p>
          <a:p>
            <a:pPr marL="461962" indent="-285750">
              <a:spcBef>
                <a:spcPts val="300"/>
              </a:spcBef>
              <a:spcAft>
                <a:spcPts val="300"/>
              </a:spcAft>
              <a:buFont typeface="Arial" panose="020B0604020202020204" pitchFamily="34" charset="0"/>
              <a:buChar char="•"/>
            </a:pPr>
            <a:r>
              <a:rPr lang="en-US" sz="1600" b="1" dirty="0">
                <a:solidFill>
                  <a:srgbClr val="202B5C"/>
                </a:solidFill>
                <a:latin typeface="Segoe UI" panose="020B0502040204020203" pitchFamily="34" charset="0"/>
                <a:cs typeface="Segoe UI" panose="020B0502040204020203" pitchFamily="34" charset="0"/>
              </a:rPr>
              <a:t>In the table below the Reported vs Management View can be compared:</a:t>
            </a:r>
          </a:p>
        </p:txBody>
      </p:sp>
      <p:pic>
        <p:nvPicPr>
          <p:cNvPr id="8" name="Picture 7"/>
          <p:cNvPicPr>
            <a:picLocks noChangeAspect="1"/>
          </p:cNvPicPr>
          <p:nvPr/>
        </p:nvPicPr>
        <p:blipFill>
          <a:blip r:embed="rId6"/>
          <a:stretch>
            <a:fillRect/>
          </a:stretch>
        </p:blipFill>
        <p:spPr>
          <a:xfrm>
            <a:off x="2120333" y="3292716"/>
            <a:ext cx="8013775" cy="2175057"/>
          </a:xfrm>
          <a:prstGeom prst="rect">
            <a:avLst/>
          </a:prstGeom>
        </p:spPr>
      </p:pic>
    </p:spTree>
    <p:extLst>
      <p:ext uri="{BB962C8B-B14F-4D97-AF65-F5344CB8AC3E}">
        <p14:creationId xmlns:p14="http://schemas.microsoft.com/office/powerpoint/2010/main" val="63296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430558" y="1384577"/>
            <a:ext cx="3182631" cy="1782831"/>
          </a:xfrm>
          <a:prstGeom prst="rect">
            <a:avLst/>
          </a:prstGeom>
        </p:spPr>
      </p:pic>
      <p:pic>
        <p:nvPicPr>
          <p:cNvPr id="3" name="Picture 2"/>
          <p:cNvPicPr>
            <a:picLocks noChangeAspect="1"/>
          </p:cNvPicPr>
          <p:nvPr/>
        </p:nvPicPr>
        <p:blipFill>
          <a:blip r:embed="rId3"/>
          <a:stretch>
            <a:fillRect/>
          </a:stretch>
        </p:blipFill>
        <p:spPr>
          <a:xfrm>
            <a:off x="1076833" y="3965834"/>
            <a:ext cx="3393830" cy="1925630"/>
          </a:xfrm>
          <a:prstGeom prst="rect">
            <a:avLst/>
          </a:prstGeom>
        </p:spPr>
      </p:pic>
      <p:pic>
        <p:nvPicPr>
          <p:cNvPr id="2" name="Picture 1"/>
          <p:cNvPicPr>
            <a:picLocks noChangeAspect="1"/>
          </p:cNvPicPr>
          <p:nvPr/>
        </p:nvPicPr>
        <p:blipFill>
          <a:blip r:embed="rId4"/>
          <a:stretch>
            <a:fillRect/>
          </a:stretch>
        </p:blipFill>
        <p:spPr>
          <a:xfrm>
            <a:off x="1302292" y="1419416"/>
            <a:ext cx="3158872" cy="1754167"/>
          </a:xfrm>
          <a:prstGeom prst="rect">
            <a:avLst/>
          </a:prstGeom>
        </p:spPr>
      </p:pic>
      <p:sp>
        <p:nvSpPr>
          <p:cNvPr id="38" name="Rectangle 37">
            <a:extLst>
              <a:ext uri="{FF2B5EF4-FFF2-40B4-BE49-F238E27FC236}">
                <a16:creationId xmlns:a16="http://schemas.microsoft.com/office/drawing/2014/main" id="{5B9039D6-284C-096A-5205-A0806C321A1F}"/>
              </a:ext>
            </a:extLst>
          </p:cNvPr>
          <p:cNvSpPr/>
          <p:nvPr/>
        </p:nvSpPr>
        <p:spPr>
          <a:xfrm>
            <a:off x="6359425" y="5808878"/>
            <a:ext cx="5414369" cy="734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lang="en-US" sz="1000" b="1" dirty="0">
                <a:solidFill>
                  <a:schemeClr val="tx1">
                    <a:lumMod val="65000"/>
                    <a:lumOff val="35000"/>
                  </a:schemeClr>
                </a:solidFill>
                <a:latin typeface="Segoe UI" panose="020B0502040204020203" pitchFamily="34" charset="0"/>
                <a:cs typeface="Segoe UI" panose="020B0502040204020203" pitchFamily="34" charset="0"/>
              </a:rPr>
              <a:t>Total assets increased</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 by €</a:t>
            </a:r>
            <a:r>
              <a:rPr lang="en-US" sz="1000" dirty="0">
                <a:solidFill>
                  <a:schemeClr val="tx1">
                    <a:lumMod val="65000"/>
                    <a:lumOff val="35000"/>
                  </a:schemeClr>
                </a:solidFill>
                <a:latin typeface="Segoe UI" panose="020B0502040204020203" pitchFamily="34" charset="0"/>
                <a:cs typeface="Segoe UI" panose="020B0502040204020203" pitchFamily="34" charset="0"/>
              </a:rPr>
              <a:t>51.5</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m due to increases in inventories and trade receivables, to </a:t>
            </a:r>
            <a:r>
              <a:rPr lang="en-US" sz="1000" dirty="0">
                <a:solidFill>
                  <a:schemeClr val="tx1">
                    <a:lumMod val="65000"/>
                    <a:lumOff val="35000"/>
                  </a:schemeClr>
                </a:solidFill>
                <a:latin typeface="Segoe UI" panose="020B0502040204020203" pitchFamily="34" charset="0"/>
                <a:cs typeface="Segoe UI" panose="020B0502040204020203" pitchFamily="34" charset="0"/>
              </a:rPr>
              <a:t>support </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business expansion</a:t>
            </a:r>
          </a:p>
          <a:p>
            <a:pPr algn="just">
              <a:spcBef>
                <a:spcPts val="600"/>
              </a:spcBef>
            </a:pPr>
            <a:r>
              <a:rPr lang="en-US" sz="1000" b="1" dirty="0">
                <a:solidFill>
                  <a:schemeClr val="tx1">
                    <a:lumMod val="65000"/>
                    <a:lumOff val="35000"/>
                  </a:schemeClr>
                </a:solidFill>
                <a:latin typeface="Segoe UI" panose="020B0502040204020203" pitchFamily="34" charset="0"/>
                <a:cs typeface="Segoe UI" panose="020B0502040204020203" pitchFamily="34" charset="0"/>
              </a:rPr>
              <a:t>Net debt </a:t>
            </a:r>
            <a:r>
              <a:rPr lang="en-US" sz="1000" dirty="0">
                <a:solidFill>
                  <a:schemeClr val="tx1">
                    <a:lumMod val="65000"/>
                    <a:lumOff val="35000"/>
                  </a:schemeClr>
                </a:solidFill>
                <a:latin typeface="Segoe UI" panose="020B0502040204020203" pitchFamily="34" charset="0"/>
                <a:cs typeface="Segoe UI" panose="020B0502040204020203" pitchFamily="34" charset="0"/>
              </a:rPr>
              <a:t>increased by € 18.4m due to cash consumption resulting from above developments, partially mitigated by the strong operating profitability</a:t>
            </a:r>
          </a:p>
        </p:txBody>
      </p:sp>
      <p:sp>
        <p:nvSpPr>
          <p:cNvPr id="16" name="Rectangle 15">
            <a:extLst>
              <a:ext uri="{FF2B5EF4-FFF2-40B4-BE49-F238E27FC236}">
                <a16:creationId xmlns:a16="http://schemas.microsoft.com/office/drawing/2014/main" id="{08630F0D-5762-F2C1-B2F3-7D18935F9F8F}"/>
              </a:ext>
            </a:extLst>
          </p:cNvPr>
          <p:cNvSpPr/>
          <p:nvPr/>
        </p:nvSpPr>
        <p:spPr>
          <a:xfrm>
            <a:off x="207418" y="3156786"/>
            <a:ext cx="5528220" cy="635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b="1" dirty="0">
                <a:solidFill>
                  <a:schemeClr val="tx1">
                    <a:lumMod val="65000"/>
                    <a:lumOff val="35000"/>
                  </a:schemeClr>
                </a:solidFill>
                <a:latin typeface="Segoe UI" panose="020B0502040204020203" pitchFamily="34" charset="0"/>
                <a:cs typeface="Segoe UI" panose="020B0502040204020203" pitchFamily="34" charset="0"/>
              </a:rPr>
              <a:t>R</a:t>
            </a:r>
            <a:r>
              <a:rPr lang="en-US" sz="1000" b="1" i="0" u="none" strike="noStrike" baseline="0" dirty="0">
                <a:solidFill>
                  <a:schemeClr val="tx1">
                    <a:lumMod val="65000"/>
                    <a:lumOff val="35000"/>
                  </a:schemeClr>
                </a:solidFill>
                <a:latin typeface="Segoe UI" panose="020B0502040204020203" pitchFamily="34" charset="0"/>
                <a:cs typeface="Segoe UI" panose="020B0502040204020203" pitchFamily="34" charset="0"/>
              </a:rPr>
              <a:t>evenue</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 increased by </a:t>
            </a:r>
            <a:r>
              <a:rPr lang="en-US" sz="1000" dirty="0">
                <a:solidFill>
                  <a:schemeClr val="tx1">
                    <a:lumMod val="65000"/>
                    <a:lumOff val="35000"/>
                  </a:schemeClr>
                </a:solidFill>
                <a:latin typeface="Segoe UI" panose="020B0502040204020203" pitchFamily="34" charset="0"/>
                <a:cs typeface="Segoe UI" panose="020B0502040204020203" pitchFamily="34" charset="0"/>
              </a:rPr>
              <a:t>13.</a:t>
            </a:r>
            <a:r>
              <a:rPr lang="el-GR" sz="1000" dirty="0">
                <a:solidFill>
                  <a:schemeClr val="tx1">
                    <a:lumMod val="65000"/>
                    <a:lumOff val="35000"/>
                  </a:schemeClr>
                </a:solidFill>
                <a:latin typeface="Segoe UI" panose="020B0502040204020203" pitchFamily="34" charset="0"/>
                <a:cs typeface="Segoe UI" panose="020B0502040204020203" pitchFamily="34" charset="0"/>
              </a:rPr>
              <a:t>2</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 in </a:t>
            </a:r>
            <a:r>
              <a:rPr lang="en-US" sz="1000" dirty="0">
                <a:solidFill>
                  <a:schemeClr val="tx1">
                    <a:lumMod val="65000"/>
                    <a:lumOff val="35000"/>
                  </a:schemeClr>
                </a:solidFill>
                <a:latin typeface="Segoe UI" panose="020B0502040204020203" pitchFamily="34" charset="0"/>
                <a:cs typeface="Segoe UI" panose="020B0502040204020203" pitchFamily="34" charset="0"/>
              </a:rPr>
              <a:t>FY</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 2023 due to the strong growth in:</a:t>
            </a:r>
          </a:p>
          <a:p>
            <a:pPr marL="171450" indent="-171450" algn="just">
              <a:buFont typeface="Arial" panose="020B0604020202020204" pitchFamily="34" charset="0"/>
              <a:buChar char="•"/>
            </a:pPr>
            <a:r>
              <a:rPr lang="en-US" sz="1000" dirty="0">
                <a:solidFill>
                  <a:schemeClr val="tx1">
                    <a:lumMod val="65000"/>
                    <a:lumOff val="35000"/>
                  </a:schemeClr>
                </a:solidFill>
                <a:latin typeface="Segoe UI" panose="020B0502040204020203" pitchFamily="34" charset="0"/>
                <a:cs typeface="Segoe UI" panose="020B0502040204020203" pitchFamily="34" charset="0"/>
              </a:rPr>
              <a:t>P</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ayment </a:t>
            </a:r>
            <a:r>
              <a:rPr lang="en-US" sz="1000" dirty="0">
                <a:solidFill>
                  <a:schemeClr val="tx1">
                    <a:lumMod val="65000"/>
                    <a:lumOff val="35000"/>
                  </a:schemeClr>
                </a:solidFill>
                <a:latin typeface="Segoe UI" panose="020B0502040204020203" pitchFamily="34" charset="0"/>
                <a:cs typeface="Segoe UI" panose="020B0502040204020203" pitchFamily="34" charset="0"/>
              </a:rPr>
              <a:t>cards</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 in CEE</a:t>
            </a:r>
            <a:r>
              <a:rPr lang="en-US" sz="1000" dirty="0">
                <a:solidFill>
                  <a:schemeClr val="tx1">
                    <a:lumMod val="65000"/>
                    <a:lumOff val="35000"/>
                  </a:schemeClr>
                </a:solidFill>
                <a:latin typeface="Segoe UI" panose="020B0502040204020203" pitchFamily="34" charset="0"/>
                <a:cs typeface="Segoe UI" panose="020B0502040204020203" pitchFamily="34" charset="0"/>
              </a:rPr>
              <a:t> and </a:t>
            </a:r>
            <a:r>
              <a:rPr lang="en-US" sz="1000" dirty="0" err="1">
                <a:solidFill>
                  <a:schemeClr val="tx1">
                    <a:lumMod val="65000"/>
                    <a:lumOff val="35000"/>
                  </a:schemeClr>
                </a:solidFill>
                <a:latin typeface="Segoe UI" panose="020B0502040204020203" pitchFamily="34" charset="0"/>
                <a:cs typeface="Segoe UI" panose="020B0502040204020203" pitchFamily="34" charset="0"/>
              </a:rPr>
              <a:t>Türkiye</a:t>
            </a:r>
            <a:endPar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Printing &amp; postal services in Romania</a:t>
            </a:r>
          </a:p>
          <a:p>
            <a:pPr marL="171450" indent="-171450" algn="just">
              <a:buFont typeface="Arial" panose="020B0604020202020204" pitchFamily="34" charset="0"/>
              <a:buChar char="•"/>
            </a:pPr>
            <a:r>
              <a:rPr lang="en-US" sz="1000" dirty="0">
                <a:solidFill>
                  <a:schemeClr val="tx1">
                    <a:lumMod val="65000"/>
                    <a:lumOff val="35000"/>
                  </a:schemeClr>
                </a:solidFill>
                <a:latin typeface="Segoe UI" panose="020B0502040204020203" pitchFamily="34" charset="0"/>
                <a:cs typeface="Segoe UI" panose="020B0502040204020203" pitchFamily="34" charset="0"/>
              </a:rPr>
              <a:t>D</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igital</a:t>
            </a:r>
            <a:r>
              <a:rPr lang="en-US" sz="1000" i="0" u="none" strike="noStrike" dirty="0">
                <a:solidFill>
                  <a:schemeClr val="tx1">
                    <a:lumMod val="65000"/>
                    <a:lumOff val="35000"/>
                  </a:schemeClr>
                </a:solidFill>
                <a:latin typeface="Segoe UI" panose="020B0502040204020203" pitchFamily="34" charset="0"/>
                <a:cs typeface="Segoe UI" panose="020B0502040204020203" pitchFamily="34" charset="0"/>
              </a:rPr>
              <a:t> transformation in Greece (RRF)</a:t>
            </a:r>
            <a:endPar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7C9CDE31-360B-8E66-A842-C576F8F17C3E}"/>
              </a:ext>
            </a:extLst>
          </p:cNvPr>
          <p:cNvCxnSpPr>
            <a:cxnSpLocks/>
          </p:cNvCxnSpPr>
          <p:nvPr/>
        </p:nvCxnSpPr>
        <p:spPr>
          <a:xfrm>
            <a:off x="207418" y="1372302"/>
            <a:ext cx="55282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9BB1E35-B9E4-94FE-6117-1A0544CFCDC2}"/>
              </a:ext>
            </a:extLst>
          </p:cNvPr>
          <p:cNvSpPr txBox="1"/>
          <p:nvPr/>
        </p:nvSpPr>
        <p:spPr>
          <a:xfrm>
            <a:off x="207419" y="1095303"/>
            <a:ext cx="2189748" cy="276999"/>
          </a:xfrm>
          <a:prstGeom prst="rect">
            <a:avLst/>
          </a:prstGeom>
          <a:noFill/>
        </p:spPr>
        <p:txBody>
          <a:bodyPr wrap="square" rtlCol="0">
            <a:spAutoFit/>
          </a:bodyPr>
          <a:lstStyle/>
          <a:p>
            <a:r>
              <a:rPr lang="en-US" sz="1200" b="1" dirty="0">
                <a:solidFill>
                  <a:schemeClr val="tx1">
                    <a:lumMod val="65000"/>
                    <a:lumOff val="35000"/>
                  </a:schemeClr>
                </a:solidFill>
                <a:latin typeface="Segoe UI" panose="020B0502040204020203" pitchFamily="34" charset="0"/>
                <a:cs typeface="Segoe UI" panose="020B0502040204020203" pitchFamily="34" charset="0"/>
              </a:rPr>
              <a:t>Adj. Revenues</a:t>
            </a:r>
            <a:endParaRPr lang="el-GR" sz="12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44E87A2D-8CE2-DBCE-57F6-E38AC6FD66A0}"/>
              </a:ext>
            </a:extLst>
          </p:cNvPr>
          <p:cNvSpPr txBox="1"/>
          <p:nvPr/>
        </p:nvSpPr>
        <p:spPr>
          <a:xfrm>
            <a:off x="207416" y="1384593"/>
            <a:ext cx="1070811" cy="230832"/>
          </a:xfrm>
          <a:prstGeom prst="rect">
            <a:avLst/>
          </a:prstGeom>
          <a:noFill/>
        </p:spPr>
        <p:txBody>
          <a:bodyPr wrap="square" rtlCol="0">
            <a:spAutoFit/>
          </a:bodyPr>
          <a:lstStyle/>
          <a:p>
            <a:r>
              <a:rPr lang="en-US" sz="900" i="1" dirty="0">
                <a:latin typeface="Segoe UI" panose="020B0502040204020203" pitchFamily="34" charset="0"/>
                <a:cs typeface="Segoe UI" panose="020B0502040204020203" pitchFamily="34" charset="0"/>
              </a:rPr>
              <a:t>Amounts in </a:t>
            </a:r>
            <a:r>
              <a:rPr lang="el-GR" sz="900" i="1" dirty="0">
                <a:latin typeface="Segoe UI" panose="020B0502040204020203" pitchFamily="34" charset="0"/>
                <a:cs typeface="Segoe UI" panose="020B0502040204020203" pitchFamily="34" charset="0"/>
              </a:rPr>
              <a:t>€ </a:t>
            </a:r>
            <a:r>
              <a:rPr lang="en-US" sz="900" i="1" dirty="0">
                <a:latin typeface="Segoe UI" panose="020B0502040204020203" pitchFamily="34" charset="0"/>
                <a:cs typeface="Segoe UI" panose="020B0502040204020203" pitchFamily="34" charset="0"/>
              </a:rPr>
              <a:t>m</a:t>
            </a:r>
            <a:endParaRPr lang="el-GR" sz="900" i="1"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42BCF698-69A6-D605-91DE-536C584DD10A}"/>
              </a:ext>
            </a:extLst>
          </p:cNvPr>
          <p:cNvSpPr txBox="1"/>
          <p:nvPr/>
        </p:nvSpPr>
        <p:spPr>
          <a:xfrm>
            <a:off x="207418" y="3789397"/>
            <a:ext cx="3569452" cy="276999"/>
          </a:xfrm>
          <a:prstGeom prst="rect">
            <a:avLst/>
          </a:prstGeom>
          <a:noFill/>
        </p:spPr>
        <p:txBody>
          <a:bodyPr wrap="square" rtlCol="0">
            <a:spAutoFit/>
          </a:bodyPr>
          <a:lstStyle/>
          <a:p>
            <a:r>
              <a:rPr lang="en-US" sz="1200" b="1" dirty="0">
                <a:solidFill>
                  <a:schemeClr val="tx1">
                    <a:lumMod val="65000"/>
                    <a:lumOff val="35000"/>
                  </a:schemeClr>
                </a:solidFill>
                <a:latin typeface="Segoe UI" panose="020B0502040204020203" pitchFamily="34" charset="0"/>
                <a:cs typeface="Segoe UI" panose="020B0502040204020203" pitchFamily="34" charset="0"/>
              </a:rPr>
              <a:t>Net Income </a:t>
            </a:r>
            <a:endParaRPr lang="el-GR" sz="1200" b="1" dirty="0">
              <a:solidFill>
                <a:schemeClr val="tx1">
                  <a:lumMod val="65000"/>
                  <a:lumOff val="35000"/>
                </a:schemeClr>
              </a:solidFill>
              <a:latin typeface="Segoe UI" panose="020B0502040204020203" pitchFamily="34" charset="0"/>
              <a:cs typeface="Segoe UI" panose="020B0502040204020203" pitchFamily="34" charset="0"/>
            </a:endParaRPr>
          </a:p>
        </p:txBody>
      </p:sp>
      <p:cxnSp>
        <p:nvCxnSpPr>
          <p:cNvPr id="25" name="Straight Connector 24">
            <a:extLst>
              <a:ext uri="{FF2B5EF4-FFF2-40B4-BE49-F238E27FC236}">
                <a16:creationId xmlns:a16="http://schemas.microsoft.com/office/drawing/2014/main" id="{4E0F8A6E-1A7F-01A0-4906-21FF1067B10E}"/>
              </a:ext>
            </a:extLst>
          </p:cNvPr>
          <p:cNvCxnSpPr>
            <a:cxnSpLocks/>
          </p:cNvCxnSpPr>
          <p:nvPr/>
        </p:nvCxnSpPr>
        <p:spPr>
          <a:xfrm>
            <a:off x="6336380" y="1372302"/>
            <a:ext cx="5148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7B05D75-76C3-3A10-F3C3-BE7D47F0EE1D}"/>
              </a:ext>
            </a:extLst>
          </p:cNvPr>
          <p:cNvSpPr txBox="1"/>
          <p:nvPr/>
        </p:nvSpPr>
        <p:spPr>
          <a:xfrm>
            <a:off x="6336381" y="1095303"/>
            <a:ext cx="2189748" cy="276999"/>
          </a:xfrm>
          <a:prstGeom prst="rect">
            <a:avLst/>
          </a:prstGeom>
          <a:noFill/>
        </p:spPr>
        <p:txBody>
          <a:bodyPr wrap="square" rtlCol="0">
            <a:spAutoFit/>
          </a:bodyPr>
          <a:lstStyle/>
          <a:p>
            <a:r>
              <a:rPr lang="en-US" sz="1200" b="1" dirty="0">
                <a:solidFill>
                  <a:schemeClr val="tx1">
                    <a:lumMod val="65000"/>
                    <a:lumOff val="35000"/>
                  </a:schemeClr>
                </a:solidFill>
                <a:latin typeface="Segoe UI" panose="020B0502040204020203" pitchFamily="34" charset="0"/>
                <a:cs typeface="Segoe UI" panose="020B0502040204020203" pitchFamily="34" charset="0"/>
              </a:rPr>
              <a:t>Adj. EBITDA &amp; margin</a:t>
            </a:r>
            <a:endParaRPr lang="el-GR" sz="1200" b="1" dirty="0">
              <a:solidFill>
                <a:schemeClr val="tx1">
                  <a:lumMod val="65000"/>
                  <a:lumOff val="35000"/>
                </a:schemeClr>
              </a:solidFill>
              <a:latin typeface="Segoe UI" panose="020B0502040204020203" pitchFamily="34" charset="0"/>
              <a:cs typeface="Segoe UI" panose="020B0502040204020203" pitchFamily="34" charset="0"/>
            </a:endParaRPr>
          </a:p>
        </p:txBody>
      </p:sp>
      <p:cxnSp>
        <p:nvCxnSpPr>
          <p:cNvPr id="27" name="Straight Connector 26">
            <a:extLst>
              <a:ext uri="{FF2B5EF4-FFF2-40B4-BE49-F238E27FC236}">
                <a16:creationId xmlns:a16="http://schemas.microsoft.com/office/drawing/2014/main" id="{41C2E178-7E8A-21DC-0CE8-7BE3F4EA74E1}"/>
              </a:ext>
            </a:extLst>
          </p:cNvPr>
          <p:cNvCxnSpPr>
            <a:cxnSpLocks/>
          </p:cNvCxnSpPr>
          <p:nvPr/>
        </p:nvCxnSpPr>
        <p:spPr>
          <a:xfrm>
            <a:off x="6181255" y="4066396"/>
            <a:ext cx="53981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4A4BD79-70C2-2073-8760-1F666636C7E9}"/>
              </a:ext>
            </a:extLst>
          </p:cNvPr>
          <p:cNvSpPr txBox="1"/>
          <p:nvPr/>
        </p:nvSpPr>
        <p:spPr>
          <a:xfrm>
            <a:off x="6153901" y="3801072"/>
            <a:ext cx="2189748" cy="276999"/>
          </a:xfrm>
          <a:prstGeom prst="rect">
            <a:avLst/>
          </a:prstGeom>
          <a:noFill/>
        </p:spPr>
        <p:txBody>
          <a:bodyPr wrap="square" rtlCol="0">
            <a:spAutoFit/>
          </a:bodyPr>
          <a:lstStyle/>
          <a:p>
            <a:r>
              <a:rPr lang="en-US" sz="1200" b="1" dirty="0">
                <a:solidFill>
                  <a:schemeClr val="tx1">
                    <a:lumMod val="65000"/>
                    <a:lumOff val="35000"/>
                  </a:schemeClr>
                </a:solidFill>
                <a:latin typeface="Segoe UI" panose="020B0502040204020203" pitchFamily="34" charset="0"/>
                <a:cs typeface="Segoe UI" panose="020B0502040204020203" pitchFamily="34" charset="0"/>
              </a:rPr>
              <a:t>Total Assets &amp; Net Debt</a:t>
            </a:r>
            <a:endParaRPr lang="el-GR" sz="12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C28A4F54-BDCD-B93E-7D1D-70D08E097A06}"/>
              </a:ext>
            </a:extLst>
          </p:cNvPr>
          <p:cNvSpPr txBox="1"/>
          <p:nvPr/>
        </p:nvSpPr>
        <p:spPr>
          <a:xfrm>
            <a:off x="6455461" y="4120129"/>
            <a:ext cx="1070811" cy="230832"/>
          </a:xfrm>
          <a:prstGeom prst="rect">
            <a:avLst/>
          </a:prstGeom>
          <a:noFill/>
        </p:spPr>
        <p:txBody>
          <a:bodyPr wrap="square" rtlCol="0">
            <a:spAutoFit/>
          </a:bodyPr>
          <a:lstStyle/>
          <a:p>
            <a:r>
              <a:rPr lang="en-US" sz="900" i="1" dirty="0">
                <a:latin typeface="Segoe UI" panose="020B0502040204020203" pitchFamily="34" charset="0"/>
                <a:cs typeface="Segoe UI" panose="020B0502040204020203" pitchFamily="34" charset="0"/>
              </a:rPr>
              <a:t>Amounts in </a:t>
            </a:r>
            <a:r>
              <a:rPr lang="el-GR" sz="900" i="1" dirty="0">
                <a:latin typeface="Segoe UI" panose="020B0502040204020203" pitchFamily="34" charset="0"/>
                <a:cs typeface="Segoe UI" panose="020B0502040204020203" pitchFamily="34" charset="0"/>
              </a:rPr>
              <a:t>€ </a:t>
            </a:r>
            <a:r>
              <a:rPr lang="en-US" sz="900" i="1" dirty="0">
                <a:latin typeface="Segoe UI" panose="020B0502040204020203" pitchFamily="34" charset="0"/>
                <a:cs typeface="Segoe UI" panose="020B0502040204020203" pitchFamily="34" charset="0"/>
              </a:rPr>
              <a:t>m</a:t>
            </a:r>
            <a:endParaRPr lang="el-GR" sz="900" i="1" dirty="0">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7F771219-2672-61F7-F9AC-B7F9E2419A19}"/>
              </a:ext>
            </a:extLst>
          </p:cNvPr>
          <p:cNvSpPr txBox="1"/>
          <p:nvPr/>
        </p:nvSpPr>
        <p:spPr>
          <a:xfrm>
            <a:off x="231481" y="4120129"/>
            <a:ext cx="1070811" cy="230832"/>
          </a:xfrm>
          <a:prstGeom prst="rect">
            <a:avLst/>
          </a:prstGeom>
          <a:noFill/>
        </p:spPr>
        <p:txBody>
          <a:bodyPr wrap="square" rtlCol="0">
            <a:spAutoFit/>
          </a:bodyPr>
          <a:lstStyle/>
          <a:p>
            <a:r>
              <a:rPr lang="en-US" sz="900" i="1" dirty="0">
                <a:latin typeface="Segoe UI" panose="020B0502040204020203" pitchFamily="34" charset="0"/>
                <a:cs typeface="Segoe UI" panose="020B0502040204020203" pitchFamily="34" charset="0"/>
              </a:rPr>
              <a:t>Amounts in </a:t>
            </a:r>
            <a:r>
              <a:rPr lang="el-GR" sz="900" i="1" dirty="0">
                <a:latin typeface="Segoe UI" panose="020B0502040204020203" pitchFamily="34" charset="0"/>
                <a:cs typeface="Segoe UI" panose="020B0502040204020203" pitchFamily="34" charset="0"/>
              </a:rPr>
              <a:t>€ </a:t>
            </a:r>
            <a:r>
              <a:rPr lang="en-US" sz="900" i="1" dirty="0">
                <a:latin typeface="Segoe UI" panose="020B0502040204020203" pitchFamily="34" charset="0"/>
                <a:cs typeface="Segoe UI" panose="020B0502040204020203" pitchFamily="34" charset="0"/>
              </a:rPr>
              <a:t>m</a:t>
            </a:r>
            <a:endParaRPr lang="el-GR" sz="900" i="1" dirty="0">
              <a:latin typeface="Segoe UI" panose="020B0502040204020203" pitchFamily="34" charset="0"/>
              <a:cs typeface="Segoe UI" panose="020B0502040204020203" pitchFamily="34" charset="0"/>
            </a:endParaRPr>
          </a:p>
        </p:txBody>
      </p:sp>
      <p:cxnSp>
        <p:nvCxnSpPr>
          <p:cNvPr id="19" name="Straight Arrow Connector 18">
            <a:extLst>
              <a:ext uri="{FF2B5EF4-FFF2-40B4-BE49-F238E27FC236}">
                <a16:creationId xmlns:a16="http://schemas.microsoft.com/office/drawing/2014/main" id="{2826C736-8DD6-D1B1-FF80-9CAF46C4D044}"/>
              </a:ext>
            </a:extLst>
          </p:cNvPr>
          <p:cNvCxnSpPr/>
          <p:nvPr/>
        </p:nvCxnSpPr>
        <p:spPr>
          <a:xfrm flipV="1">
            <a:off x="2486564" y="1853948"/>
            <a:ext cx="772303" cy="14898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1C14C93-9C7B-C9EE-A811-71933D3C2809}"/>
              </a:ext>
            </a:extLst>
          </p:cNvPr>
          <p:cNvSpPr txBox="1"/>
          <p:nvPr/>
        </p:nvSpPr>
        <p:spPr>
          <a:xfrm rot="20958863">
            <a:off x="2456637" y="1691042"/>
            <a:ext cx="738863" cy="246221"/>
          </a:xfrm>
          <a:prstGeom prst="rect">
            <a:avLst/>
          </a:prstGeom>
          <a:noFill/>
        </p:spPr>
        <p:txBody>
          <a:bodyPr wrap="square" rtlCol="0">
            <a:spAutoFit/>
          </a:bodyPr>
          <a:lstStyle/>
          <a:p>
            <a:pPr algn="ctr"/>
            <a:r>
              <a:rPr lang="en-US" sz="1000" b="1" dirty="0">
                <a:solidFill>
                  <a:schemeClr val="tx1">
                    <a:lumMod val="65000"/>
                    <a:lumOff val="35000"/>
                  </a:schemeClr>
                </a:solidFill>
                <a:latin typeface="Segoe UI" panose="020B0502040204020203" pitchFamily="34" charset="0"/>
                <a:cs typeface="Segoe UI" panose="020B0502040204020203" pitchFamily="34" charset="0"/>
              </a:rPr>
              <a:t>+13,</a:t>
            </a:r>
            <a:r>
              <a:rPr lang="el-GR" sz="1000" b="1" dirty="0">
                <a:solidFill>
                  <a:schemeClr val="tx1">
                    <a:lumMod val="65000"/>
                    <a:lumOff val="35000"/>
                  </a:schemeClr>
                </a:solidFill>
                <a:latin typeface="Segoe UI" panose="020B0502040204020203" pitchFamily="34" charset="0"/>
                <a:cs typeface="Segoe UI" panose="020B0502040204020203" pitchFamily="34" charset="0"/>
              </a:rPr>
              <a:t>2</a:t>
            </a:r>
            <a:r>
              <a:rPr lang="en-US" sz="1000" b="1" dirty="0">
                <a:solidFill>
                  <a:schemeClr val="tx1">
                    <a:lumMod val="65000"/>
                    <a:lumOff val="35000"/>
                  </a:schemeClr>
                </a:solidFill>
                <a:latin typeface="Segoe UI" panose="020B0502040204020203" pitchFamily="34" charset="0"/>
                <a:cs typeface="Segoe UI" panose="020B0502040204020203" pitchFamily="34" charset="0"/>
              </a:rPr>
              <a:t>%</a:t>
            </a:r>
            <a:endParaRPr lang="el-GR" sz="10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9" name="Slide Number Placeholder 8">
            <a:extLst>
              <a:ext uri="{FF2B5EF4-FFF2-40B4-BE49-F238E27FC236}">
                <a16:creationId xmlns:a16="http://schemas.microsoft.com/office/drawing/2014/main" id="{CBD33D2C-00F0-B0C7-4223-E5D35A037C35}"/>
              </a:ext>
            </a:extLst>
          </p:cNvPr>
          <p:cNvSpPr>
            <a:spLocks noGrp="1"/>
          </p:cNvSpPr>
          <p:nvPr>
            <p:ph type="sldNum" sz="quarter" idx="4"/>
          </p:nvPr>
        </p:nvSpPr>
        <p:spPr>
          <a:xfrm>
            <a:off x="4724400" y="6291698"/>
            <a:ext cx="2743200" cy="365125"/>
          </a:xfrm>
        </p:spPr>
        <p:txBody>
          <a:bodyPr/>
          <a:lstStyle/>
          <a:p>
            <a:fld id="{56D675D8-086B-4728-8EF3-A2AAB17D6CC4}" type="slidenum">
              <a:rPr lang="el-GR" smtClean="0"/>
              <a:pPr/>
              <a:t>5</a:t>
            </a:fld>
            <a:endParaRPr lang="el-GR" dirty="0"/>
          </a:p>
        </p:txBody>
      </p:sp>
      <p:sp>
        <p:nvSpPr>
          <p:cNvPr id="36" name="Title 2">
            <a:extLst>
              <a:ext uri="{FF2B5EF4-FFF2-40B4-BE49-F238E27FC236}">
                <a16:creationId xmlns:a16="http://schemas.microsoft.com/office/drawing/2014/main" id="{E5654C31-FCAE-F7D0-BD7C-930FFF0CF7DD}"/>
              </a:ext>
            </a:extLst>
          </p:cNvPr>
          <p:cNvSpPr txBox="1">
            <a:spLocks/>
          </p:cNvSpPr>
          <p:nvPr/>
        </p:nvSpPr>
        <p:spPr>
          <a:xfrm>
            <a:off x="572633" y="240007"/>
            <a:ext cx="10934321" cy="80099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pPr>
              <a:lnSpc>
                <a:spcPct val="60000"/>
              </a:lnSpc>
            </a:pPr>
            <a:r>
              <a:rPr lang="en-US" sz="2200" dirty="0"/>
              <a:t>FY2023 Results: Strong growth and profitability uplift</a:t>
            </a:r>
          </a:p>
        </p:txBody>
      </p:sp>
      <p:sp>
        <p:nvSpPr>
          <p:cNvPr id="34" name="Rectangle 33">
            <a:extLst>
              <a:ext uri="{FF2B5EF4-FFF2-40B4-BE49-F238E27FC236}">
                <a16:creationId xmlns:a16="http://schemas.microsoft.com/office/drawing/2014/main" id="{4D51A64E-FD4E-4525-A3A4-7E4841944AD8}"/>
              </a:ext>
            </a:extLst>
          </p:cNvPr>
          <p:cNvSpPr/>
          <p:nvPr/>
        </p:nvSpPr>
        <p:spPr>
          <a:xfrm>
            <a:off x="6256824" y="3166021"/>
            <a:ext cx="5528220" cy="63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b="1" i="0" u="none" strike="noStrike" baseline="0" dirty="0">
                <a:solidFill>
                  <a:schemeClr val="tx1">
                    <a:lumMod val="65000"/>
                    <a:lumOff val="35000"/>
                  </a:schemeClr>
                </a:solidFill>
                <a:latin typeface="Segoe UI" panose="020B0502040204020203" pitchFamily="34" charset="0"/>
                <a:cs typeface="Segoe UI" panose="020B0502040204020203" pitchFamily="34" charset="0"/>
              </a:rPr>
              <a:t>Adjusted EBITDA </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increased by </a:t>
            </a:r>
            <a:r>
              <a:rPr lang="en-US" sz="1000" dirty="0">
                <a:solidFill>
                  <a:schemeClr val="tx1">
                    <a:lumMod val="65000"/>
                    <a:lumOff val="35000"/>
                  </a:schemeClr>
                </a:solidFill>
                <a:latin typeface="Segoe UI" panose="020B0502040204020203" pitchFamily="34" charset="0"/>
                <a:cs typeface="Segoe UI" panose="020B0502040204020203" pitchFamily="34" charset="0"/>
              </a:rPr>
              <a:t>27.2</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 </a:t>
            </a:r>
            <a:r>
              <a:rPr lang="en-US" sz="1000" dirty="0">
                <a:solidFill>
                  <a:schemeClr val="tx1">
                    <a:lumMod val="65000"/>
                    <a:lumOff val="35000"/>
                  </a:schemeClr>
                </a:solidFill>
                <a:latin typeface="Segoe UI" panose="020B0502040204020203" pitchFamily="34" charset="0"/>
                <a:cs typeface="Segoe UI" panose="020B0502040204020203" pitchFamily="34" charset="0"/>
              </a:rPr>
              <a:t>with margin of</a:t>
            </a: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 14.0% due to the:</a:t>
            </a:r>
          </a:p>
          <a:p>
            <a:pPr marL="171450" indent="-171450" algn="just">
              <a:buFont typeface="Arial" panose="020B0604020202020204" pitchFamily="34" charset="0"/>
              <a:buChar char="•"/>
            </a:pPr>
            <a:r>
              <a:rPr lang="en-US" sz="1000" i="0" u="none" strike="noStrike" baseline="0" dirty="0">
                <a:solidFill>
                  <a:schemeClr val="tx1">
                    <a:lumMod val="65000"/>
                    <a:lumOff val="35000"/>
                  </a:schemeClr>
                </a:solidFill>
                <a:latin typeface="Segoe UI" panose="020B0502040204020203" pitchFamily="34" charset="0"/>
                <a:cs typeface="Segoe UI" panose="020B0502040204020203" pitchFamily="34" charset="0"/>
              </a:rPr>
              <a:t>Strong revenue growth </a:t>
            </a:r>
          </a:p>
          <a:p>
            <a:pPr marL="171450" indent="-171450" algn="just">
              <a:buFont typeface="Arial" panose="020B0604020202020204" pitchFamily="34" charset="0"/>
              <a:buChar char="•"/>
            </a:pPr>
            <a:r>
              <a:rPr lang="en-US" sz="1000" dirty="0">
                <a:solidFill>
                  <a:schemeClr val="tx1">
                    <a:lumMod val="65000"/>
                    <a:lumOff val="35000"/>
                  </a:schemeClr>
                </a:solidFill>
                <a:latin typeface="Segoe UI" panose="020B0502040204020203" pitchFamily="34" charset="0"/>
                <a:cs typeface="Segoe UI" panose="020B0502040204020203" pitchFamily="34" charset="0"/>
              </a:rPr>
              <a:t>Product mix, economies of scale</a:t>
            </a:r>
          </a:p>
        </p:txBody>
      </p:sp>
      <p:sp>
        <p:nvSpPr>
          <p:cNvPr id="30" name="TextBox 29">
            <a:extLst>
              <a:ext uri="{FF2B5EF4-FFF2-40B4-BE49-F238E27FC236}">
                <a16:creationId xmlns:a16="http://schemas.microsoft.com/office/drawing/2014/main" id="{E1247DC7-2F88-8DE9-9224-89B7FEBA31B5}"/>
              </a:ext>
            </a:extLst>
          </p:cNvPr>
          <p:cNvSpPr txBox="1"/>
          <p:nvPr/>
        </p:nvSpPr>
        <p:spPr>
          <a:xfrm>
            <a:off x="6256824" y="1396251"/>
            <a:ext cx="1070811" cy="230832"/>
          </a:xfrm>
          <a:prstGeom prst="rect">
            <a:avLst/>
          </a:prstGeom>
          <a:noFill/>
        </p:spPr>
        <p:txBody>
          <a:bodyPr wrap="square" rtlCol="0">
            <a:spAutoFit/>
          </a:bodyPr>
          <a:lstStyle/>
          <a:p>
            <a:r>
              <a:rPr lang="en-US" sz="900" i="1" dirty="0">
                <a:latin typeface="Segoe UI" panose="020B0502040204020203" pitchFamily="34" charset="0"/>
                <a:cs typeface="Segoe UI" panose="020B0502040204020203" pitchFamily="34" charset="0"/>
              </a:rPr>
              <a:t>Amounts in </a:t>
            </a:r>
            <a:r>
              <a:rPr lang="el-GR" sz="900" i="1" dirty="0">
                <a:latin typeface="Segoe UI" panose="020B0502040204020203" pitchFamily="34" charset="0"/>
                <a:cs typeface="Segoe UI" panose="020B0502040204020203" pitchFamily="34" charset="0"/>
              </a:rPr>
              <a:t>€ </a:t>
            </a:r>
            <a:r>
              <a:rPr lang="en-US" sz="900" i="1" dirty="0">
                <a:latin typeface="Segoe UI" panose="020B0502040204020203" pitchFamily="34" charset="0"/>
                <a:cs typeface="Segoe UI" panose="020B0502040204020203" pitchFamily="34" charset="0"/>
              </a:rPr>
              <a:t>m</a:t>
            </a:r>
            <a:endParaRPr lang="el-GR" sz="900" i="1" dirty="0">
              <a:latin typeface="Segoe UI" panose="020B0502040204020203" pitchFamily="34" charset="0"/>
              <a:cs typeface="Segoe UI" panose="020B0502040204020203" pitchFamily="34" charset="0"/>
            </a:endParaRPr>
          </a:p>
        </p:txBody>
      </p:sp>
      <p:sp>
        <p:nvSpPr>
          <p:cNvPr id="40" name="Rectangle 37">
            <a:extLst>
              <a:ext uri="{FF2B5EF4-FFF2-40B4-BE49-F238E27FC236}">
                <a16:creationId xmlns:a16="http://schemas.microsoft.com/office/drawing/2014/main" id="{5B9039D6-284C-096A-5205-A0806C321A1F}"/>
              </a:ext>
            </a:extLst>
          </p:cNvPr>
          <p:cNvSpPr/>
          <p:nvPr/>
        </p:nvSpPr>
        <p:spPr>
          <a:xfrm>
            <a:off x="231481" y="5928620"/>
            <a:ext cx="5592540" cy="518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000" b="1" dirty="0">
                <a:solidFill>
                  <a:schemeClr val="tx1">
                    <a:lumMod val="65000"/>
                    <a:lumOff val="35000"/>
                  </a:schemeClr>
                </a:solidFill>
                <a:latin typeface="Segoe UI" panose="020B0502040204020203" pitchFamily="34" charset="0"/>
                <a:cs typeface="Segoe UI" panose="020B0502040204020203" pitchFamily="34" charset="0"/>
              </a:rPr>
              <a:t>Net Income </a:t>
            </a:r>
            <a:r>
              <a:rPr lang="en-GB" sz="1000" dirty="0">
                <a:solidFill>
                  <a:schemeClr val="tx1">
                    <a:lumMod val="65000"/>
                    <a:lumOff val="35000"/>
                  </a:schemeClr>
                </a:solidFill>
                <a:latin typeface="Segoe UI" panose="020B0502040204020203" pitchFamily="34" charset="0"/>
                <a:cs typeface="Segoe UI" panose="020B0502040204020203" pitchFamily="34" charset="0"/>
              </a:rPr>
              <a:t>increased by 220.9% as a result of the</a:t>
            </a:r>
            <a:r>
              <a:rPr lang="el-GR" sz="1000" dirty="0">
                <a:solidFill>
                  <a:schemeClr val="tx1">
                    <a:lumMod val="65000"/>
                    <a:lumOff val="35000"/>
                  </a:schemeClr>
                </a:solidFill>
                <a:latin typeface="Segoe UI" panose="020B0502040204020203" pitchFamily="34" charset="0"/>
                <a:cs typeface="Segoe UI" panose="020B0502040204020203" pitchFamily="34" charset="0"/>
              </a:rPr>
              <a:t> </a:t>
            </a:r>
            <a:r>
              <a:rPr lang="en-US" sz="1000" dirty="0">
                <a:solidFill>
                  <a:schemeClr val="tx1">
                    <a:lumMod val="65000"/>
                    <a:lumOff val="35000"/>
                  </a:schemeClr>
                </a:solidFill>
                <a:latin typeface="Segoe UI" panose="020B0502040204020203" pitchFamily="34" charset="0"/>
                <a:cs typeface="Segoe UI" panose="020B0502040204020203" pitchFamily="34" charset="0"/>
              </a:rPr>
              <a:t>strong</a:t>
            </a:r>
            <a:r>
              <a:rPr lang="en-GB" sz="1000" dirty="0">
                <a:solidFill>
                  <a:schemeClr val="tx1">
                    <a:lumMod val="65000"/>
                    <a:lumOff val="35000"/>
                  </a:schemeClr>
                </a:solidFill>
                <a:latin typeface="Segoe UI" panose="020B0502040204020203" pitchFamily="34" charset="0"/>
                <a:cs typeface="Segoe UI" panose="020B0502040204020203" pitchFamily="34" charset="0"/>
              </a:rPr>
              <a:t> operating performance, as well as the lack of adjustments that had affected FY 2022</a:t>
            </a:r>
          </a:p>
          <a:p>
            <a:pPr algn="just"/>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39" name="TextBox 38">
            <a:extLst>
              <a:ext uri="{FF2B5EF4-FFF2-40B4-BE49-F238E27FC236}">
                <a16:creationId xmlns:a16="http://schemas.microsoft.com/office/drawing/2014/main" id="{F1C14C93-9C7B-C9EE-A811-71933D3C2809}"/>
              </a:ext>
            </a:extLst>
          </p:cNvPr>
          <p:cNvSpPr txBox="1"/>
          <p:nvPr/>
        </p:nvSpPr>
        <p:spPr>
          <a:xfrm rot="20506326">
            <a:off x="8650219" y="2083518"/>
            <a:ext cx="692909" cy="246221"/>
          </a:xfrm>
          <a:prstGeom prst="rect">
            <a:avLst/>
          </a:prstGeom>
          <a:noFill/>
        </p:spPr>
        <p:txBody>
          <a:bodyPr wrap="square" rtlCol="0">
            <a:spAutoFit/>
          </a:bodyPr>
          <a:lstStyle/>
          <a:p>
            <a:pPr algn="ctr"/>
            <a:r>
              <a:rPr lang="en-US" sz="1000" b="1" dirty="0">
                <a:solidFill>
                  <a:schemeClr val="tx1">
                    <a:lumMod val="65000"/>
                    <a:lumOff val="35000"/>
                  </a:schemeClr>
                </a:solidFill>
                <a:latin typeface="Segoe UI" panose="020B0502040204020203" pitchFamily="34" charset="0"/>
                <a:cs typeface="Segoe UI" panose="020B0502040204020203" pitchFamily="34" charset="0"/>
              </a:rPr>
              <a:t>+27.2%</a:t>
            </a:r>
            <a:endParaRPr lang="el-GR" sz="1000" b="1" dirty="0">
              <a:solidFill>
                <a:schemeClr val="tx1">
                  <a:lumMod val="65000"/>
                  <a:lumOff val="35000"/>
                </a:schemeClr>
              </a:solidFill>
              <a:latin typeface="Segoe UI" panose="020B0502040204020203" pitchFamily="34" charset="0"/>
              <a:cs typeface="Segoe UI" panose="020B0502040204020203" pitchFamily="34" charset="0"/>
            </a:endParaRPr>
          </a:p>
        </p:txBody>
      </p:sp>
      <p:cxnSp>
        <p:nvCxnSpPr>
          <p:cNvPr id="41" name="Straight Arrow Connector 40">
            <a:extLst>
              <a:ext uri="{FF2B5EF4-FFF2-40B4-BE49-F238E27FC236}">
                <a16:creationId xmlns:a16="http://schemas.microsoft.com/office/drawing/2014/main" id="{2826C736-8DD6-D1B1-FF80-9CAF46C4D044}"/>
              </a:ext>
            </a:extLst>
          </p:cNvPr>
          <p:cNvCxnSpPr/>
          <p:nvPr/>
        </p:nvCxnSpPr>
        <p:spPr>
          <a:xfrm flipV="1">
            <a:off x="8629095" y="2215899"/>
            <a:ext cx="711673" cy="24257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1C14C93-9C7B-C9EE-A811-71933D3C2809}"/>
              </a:ext>
            </a:extLst>
          </p:cNvPr>
          <p:cNvSpPr txBox="1"/>
          <p:nvPr/>
        </p:nvSpPr>
        <p:spPr>
          <a:xfrm rot="19637596">
            <a:off x="2386797" y="4442600"/>
            <a:ext cx="903019" cy="246221"/>
          </a:xfrm>
          <a:prstGeom prst="rect">
            <a:avLst/>
          </a:prstGeom>
          <a:noFill/>
        </p:spPr>
        <p:txBody>
          <a:bodyPr wrap="square" rtlCol="0">
            <a:spAutoFit/>
          </a:bodyPr>
          <a:lstStyle/>
          <a:p>
            <a:pPr algn="ctr"/>
            <a:r>
              <a:rPr lang="en-US" sz="1000" b="1" dirty="0">
                <a:solidFill>
                  <a:schemeClr val="tx1">
                    <a:lumMod val="65000"/>
                    <a:lumOff val="35000"/>
                  </a:schemeClr>
                </a:solidFill>
                <a:latin typeface="Segoe UI" panose="020B0502040204020203" pitchFamily="34" charset="0"/>
                <a:cs typeface="Segoe UI" panose="020B0502040204020203" pitchFamily="34" charset="0"/>
              </a:rPr>
              <a:t>+220.9%</a:t>
            </a:r>
            <a:endParaRPr lang="el-GR" sz="1000" b="1" dirty="0">
              <a:solidFill>
                <a:schemeClr val="tx1">
                  <a:lumMod val="65000"/>
                  <a:lumOff val="35000"/>
                </a:schemeClr>
              </a:solidFill>
              <a:latin typeface="Segoe UI" panose="020B0502040204020203" pitchFamily="34" charset="0"/>
              <a:cs typeface="Segoe UI" panose="020B0502040204020203" pitchFamily="34" charset="0"/>
            </a:endParaRPr>
          </a:p>
        </p:txBody>
      </p:sp>
      <p:cxnSp>
        <p:nvCxnSpPr>
          <p:cNvPr id="35" name="Straight Arrow Connector 34">
            <a:extLst>
              <a:ext uri="{FF2B5EF4-FFF2-40B4-BE49-F238E27FC236}">
                <a16:creationId xmlns:a16="http://schemas.microsoft.com/office/drawing/2014/main" id="{2826C736-8DD6-D1B1-FF80-9CAF46C4D044}"/>
              </a:ext>
            </a:extLst>
          </p:cNvPr>
          <p:cNvCxnSpPr/>
          <p:nvPr/>
        </p:nvCxnSpPr>
        <p:spPr>
          <a:xfrm flipV="1">
            <a:off x="2501064" y="4464552"/>
            <a:ext cx="747843" cy="48771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1C2E178-7E8A-21DC-0CE8-7BE3F4EA74E1}"/>
              </a:ext>
            </a:extLst>
          </p:cNvPr>
          <p:cNvCxnSpPr>
            <a:cxnSpLocks/>
          </p:cNvCxnSpPr>
          <p:nvPr/>
        </p:nvCxnSpPr>
        <p:spPr>
          <a:xfrm>
            <a:off x="207416" y="4064174"/>
            <a:ext cx="5528222" cy="222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7823718" y="4094204"/>
            <a:ext cx="3182631" cy="1714674"/>
          </a:xfrm>
          <a:prstGeom prst="rect">
            <a:avLst/>
          </a:prstGeom>
        </p:spPr>
      </p:pic>
    </p:spTree>
    <p:extLst>
      <p:ext uri="{BB962C8B-B14F-4D97-AF65-F5344CB8AC3E}">
        <p14:creationId xmlns:p14="http://schemas.microsoft.com/office/powerpoint/2010/main" val="154011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37F3923-B6D0-FCA9-7462-C16F9EAD08E2}"/>
              </a:ext>
            </a:extLst>
          </p:cNvPr>
          <p:cNvSpPr>
            <a:spLocks noGrp="1"/>
          </p:cNvSpPr>
          <p:nvPr>
            <p:ph type="ctrTitle"/>
          </p:nvPr>
        </p:nvSpPr>
        <p:spPr>
          <a:xfrm>
            <a:off x="526473" y="170230"/>
            <a:ext cx="11425383" cy="787835"/>
          </a:xfrm>
        </p:spPr>
        <p:txBody>
          <a:bodyPr>
            <a:normAutofit/>
          </a:bodyPr>
          <a:lstStyle/>
          <a:p>
            <a:r>
              <a:rPr lang="en-US" sz="2200" dirty="0"/>
              <a:t>FY 2023 Geographical segments performance (in €</a:t>
            </a:r>
            <a:r>
              <a:rPr lang="en-US" sz="2200" dirty="0" err="1"/>
              <a:t>mn</a:t>
            </a:r>
            <a:r>
              <a:rPr lang="en-US" sz="2200" dirty="0"/>
              <a:t>)</a:t>
            </a:r>
          </a:p>
        </p:txBody>
      </p:sp>
      <p:pic>
        <p:nvPicPr>
          <p:cNvPr id="3" name="Graphic 2" descr="Bar graph with upward trend outline">
            <a:extLst>
              <a:ext uri="{FF2B5EF4-FFF2-40B4-BE49-F238E27FC236}">
                <a16:creationId xmlns:a16="http://schemas.microsoft.com/office/drawing/2014/main" id="{0922835A-C3ED-8651-D64A-221C1BEEF1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8449" y="1246472"/>
            <a:ext cx="432000" cy="432000"/>
          </a:xfrm>
          <a:prstGeom prst="rect">
            <a:avLst/>
          </a:prstGeom>
        </p:spPr>
      </p:pic>
      <p:pic>
        <p:nvPicPr>
          <p:cNvPr id="9" name="Graphic 8" descr="Target outline">
            <a:extLst>
              <a:ext uri="{FF2B5EF4-FFF2-40B4-BE49-F238E27FC236}">
                <a16:creationId xmlns:a16="http://schemas.microsoft.com/office/drawing/2014/main" id="{E1710C59-912F-539A-15DB-631152F2BC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8333" y="1222125"/>
            <a:ext cx="432000" cy="432000"/>
          </a:xfrm>
          <a:prstGeom prst="rect">
            <a:avLst/>
          </a:prstGeom>
        </p:spPr>
      </p:pic>
      <p:sp>
        <p:nvSpPr>
          <p:cNvPr id="4" name="Slide Number Placeholder 3">
            <a:extLst>
              <a:ext uri="{FF2B5EF4-FFF2-40B4-BE49-F238E27FC236}">
                <a16:creationId xmlns:a16="http://schemas.microsoft.com/office/drawing/2014/main" id="{6B219B5A-C25B-53A4-3EE9-FD56E7A1ACB1}"/>
              </a:ext>
            </a:extLst>
          </p:cNvPr>
          <p:cNvSpPr>
            <a:spLocks noGrp="1"/>
          </p:cNvSpPr>
          <p:nvPr>
            <p:ph type="sldNum" sz="quarter" idx="4"/>
          </p:nvPr>
        </p:nvSpPr>
        <p:spPr>
          <a:xfrm>
            <a:off x="4629884" y="6489521"/>
            <a:ext cx="2743200" cy="365125"/>
          </a:xfrm>
        </p:spPr>
        <p:txBody>
          <a:bodyPr/>
          <a:lstStyle/>
          <a:p>
            <a:fld id="{56D675D8-086B-4728-8EF3-A2AAB17D6CC4}" type="slidenum">
              <a:rPr lang="el-GR" smtClean="0"/>
              <a:pPr/>
              <a:t>6</a:t>
            </a:fld>
            <a:endParaRPr lang="el-GR" dirty="0"/>
          </a:p>
        </p:txBody>
      </p:sp>
      <p:sp>
        <p:nvSpPr>
          <p:cNvPr id="94" name="TextBox 93">
            <a:extLst>
              <a:ext uri="{FF2B5EF4-FFF2-40B4-BE49-F238E27FC236}">
                <a16:creationId xmlns:a16="http://schemas.microsoft.com/office/drawing/2014/main" id="{49A9AB22-51F2-3C64-E950-7D99BAFC3CDF}"/>
              </a:ext>
            </a:extLst>
          </p:cNvPr>
          <p:cNvSpPr txBox="1"/>
          <p:nvPr/>
        </p:nvSpPr>
        <p:spPr>
          <a:xfrm>
            <a:off x="406401" y="1176644"/>
            <a:ext cx="3565417" cy="338553"/>
          </a:xfrm>
          <a:prstGeom prst="rect">
            <a:avLst/>
          </a:prstGeom>
          <a:solidFill>
            <a:schemeClr val="bg1">
              <a:lumMod val="75000"/>
            </a:schemeClr>
          </a:solidFill>
          <a:ln>
            <a:solidFill>
              <a:schemeClr val="bg1"/>
            </a:solidFill>
          </a:ln>
        </p:spPr>
        <p:txBody>
          <a:bodyPr wrap="square" rtlCol="0">
            <a:spAutoFit/>
          </a:bodyPr>
          <a:lstStyle/>
          <a:p>
            <a:r>
              <a:rPr lang="en-US" sz="1600" b="1" dirty="0">
                <a:solidFill>
                  <a:srgbClr val="202B5C"/>
                </a:solidFill>
                <a:latin typeface="Segoe UI" panose="020B0502040204020203" pitchFamily="34" charset="0"/>
                <a:cs typeface="Segoe UI" panose="020B0502040204020203" pitchFamily="34" charset="0"/>
              </a:rPr>
              <a:t>Western Europe, Nordics, America</a:t>
            </a:r>
            <a:endParaRPr lang="el-GR" sz="1600" b="1" dirty="0">
              <a:solidFill>
                <a:srgbClr val="202B5C"/>
              </a:solidFill>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F7F88EA4-0D49-5BB2-91E8-D2393465B102}"/>
              </a:ext>
            </a:extLst>
          </p:cNvPr>
          <p:cNvSpPr txBox="1"/>
          <p:nvPr/>
        </p:nvSpPr>
        <p:spPr>
          <a:xfrm>
            <a:off x="4562583" y="1176644"/>
            <a:ext cx="3565417" cy="338553"/>
          </a:xfrm>
          <a:prstGeom prst="rect">
            <a:avLst/>
          </a:prstGeom>
          <a:solidFill>
            <a:schemeClr val="bg1">
              <a:lumMod val="75000"/>
            </a:schemeClr>
          </a:solidFill>
          <a:ln>
            <a:solidFill>
              <a:schemeClr val="bg1"/>
            </a:solidFill>
          </a:ln>
        </p:spPr>
        <p:txBody>
          <a:bodyPr wrap="square" rtlCol="0">
            <a:spAutoFit/>
          </a:bodyPr>
          <a:lstStyle>
            <a:defPPr>
              <a:defRPr lang="el-GR"/>
            </a:defPPr>
            <a:lvl1pPr>
              <a:defRPr sz="1600" b="1">
                <a:solidFill>
                  <a:srgbClr val="202B5C"/>
                </a:solidFill>
                <a:latin typeface="Segoe UI" panose="020B0502040204020203" pitchFamily="34" charset="0"/>
                <a:cs typeface="Segoe UI" panose="020B0502040204020203" pitchFamily="34" charset="0"/>
              </a:defRPr>
            </a:lvl1pPr>
          </a:lstStyle>
          <a:p>
            <a:pPr algn="ctr"/>
            <a:r>
              <a:rPr lang="en-US" dirty="0"/>
              <a:t>Central Eastern Europe &amp; DACH</a:t>
            </a:r>
            <a:endParaRPr lang="el-GR" dirty="0"/>
          </a:p>
        </p:txBody>
      </p:sp>
      <p:sp>
        <p:nvSpPr>
          <p:cNvPr id="101" name="TextBox 100">
            <a:extLst>
              <a:ext uri="{FF2B5EF4-FFF2-40B4-BE49-F238E27FC236}">
                <a16:creationId xmlns:a16="http://schemas.microsoft.com/office/drawing/2014/main" id="{0068A785-8BE0-3E79-068D-79DC1DAD5C67}"/>
              </a:ext>
            </a:extLst>
          </p:cNvPr>
          <p:cNvSpPr txBox="1"/>
          <p:nvPr/>
        </p:nvSpPr>
        <p:spPr>
          <a:xfrm>
            <a:off x="8472366" y="1176644"/>
            <a:ext cx="3565419" cy="338553"/>
          </a:xfrm>
          <a:prstGeom prst="rect">
            <a:avLst/>
          </a:prstGeom>
          <a:solidFill>
            <a:schemeClr val="bg1">
              <a:lumMod val="75000"/>
            </a:schemeClr>
          </a:solidFill>
          <a:ln>
            <a:solidFill>
              <a:schemeClr val="bg1"/>
            </a:solidFill>
          </a:ln>
        </p:spPr>
        <p:txBody>
          <a:bodyPr wrap="square" rtlCol="0">
            <a:spAutoFit/>
          </a:bodyPr>
          <a:lstStyle>
            <a:defPPr>
              <a:defRPr lang="el-GR"/>
            </a:defPPr>
            <a:lvl1pPr algn="ctr">
              <a:defRPr sz="1600" b="1">
                <a:solidFill>
                  <a:srgbClr val="202B5C"/>
                </a:solidFill>
                <a:latin typeface="Segoe UI" panose="020B0502040204020203" pitchFamily="34" charset="0"/>
                <a:cs typeface="Segoe UI" panose="020B0502040204020203" pitchFamily="34" charset="0"/>
              </a:defRPr>
            </a:lvl1pPr>
          </a:lstStyle>
          <a:p>
            <a:r>
              <a:rPr lang="en-US" dirty="0"/>
              <a:t> </a:t>
            </a:r>
            <a:r>
              <a:rPr lang="en-US" dirty="0" err="1"/>
              <a:t>Turkiye</a:t>
            </a:r>
            <a:r>
              <a:rPr lang="en-US" dirty="0"/>
              <a:t>, Middle East &amp; Africa</a:t>
            </a:r>
            <a:endParaRPr lang="el-GR" dirty="0"/>
          </a:p>
        </p:txBody>
      </p:sp>
      <p:sp>
        <p:nvSpPr>
          <p:cNvPr id="13" name="Rectangle: Rounded Corners 25">
            <a:extLst>
              <a:ext uri="{FF2B5EF4-FFF2-40B4-BE49-F238E27FC236}">
                <a16:creationId xmlns:a16="http://schemas.microsoft.com/office/drawing/2014/main" id="{A99ADCAA-3A7F-BE74-71EC-4E1C0D33657B}"/>
              </a:ext>
            </a:extLst>
          </p:cNvPr>
          <p:cNvSpPr/>
          <p:nvPr/>
        </p:nvSpPr>
        <p:spPr>
          <a:xfrm>
            <a:off x="406399" y="4837260"/>
            <a:ext cx="11631385" cy="1569137"/>
          </a:xfrm>
          <a:prstGeom prst="roundRect">
            <a:avLst>
              <a:gd name="adj" fmla="val 230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2">
              <a:spcBef>
                <a:spcPts val="300"/>
              </a:spcBef>
              <a:spcAft>
                <a:spcPts val="300"/>
              </a:spcAft>
            </a:pPr>
            <a:endParaRPr lang="en-US" sz="1400" b="1" i="1" dirty="0">
              <a:solidFill>
                <a:srgbClr val="202B5C"/>
              </a:solidFill>
              <a:latin typeface="Segoe UI" panose="020B0502040204020203" pitchFamily="34" charset="0"/>
              <a:cs typeface="Segoe UI" panose="020B0502040204020203" pitchFamily="34" charset="0"/>
            </a:endParaRPr>
          </a:p>
          <a:p>
            <a:pPr marL="176212">
              <a:lnSpc>
                <a:spcPct val="125000"/>
              </a:lnSpc>
              <a:spcBef>
                <a:spcPts val="300"/>
              </a:spcBef>
              <a:spcAft>
                <a:spcPts val="300"/>
              </a:spcAft>
            </a:pPr>
            <a:endParaRPr lang="en-US" sz="1400" b="1" i="1" dirty="0">
              <a:solidFill>
                <a:srgbClr val="202B5C"/>
              </a:solidFill>
              <a:latin typeface="Segoe UI" panose="020B0502040204020203" pitchFamily="34" charset="0"/>
              <a:cs typeface="Segoe UI" panose="020B0502040204020203" pitchFamily="34" charset="0"/>
            </a:endParaRPr>
          </a:p>
          <a:p>
            <a:pPr marL="461962" indent="-285750">
              <a:spcBef>
                <a:spcPts val="300"/>
              </a:spcBef>
              <a:spcAft>
                <a:spcPts val="300"/>
              </a:spcAft>
              <a:buFont typeface="Arial" panose="020B0604020202020204" pitchFamily="34" charset="0"/>
              <a:buChar char="•"/>
            </a:pPr>
            <a:r>
              <a:rPr lang="en-US" sz="1200" b="1" i="1" dirty="0">
                <a:solidFill>
                  <a:srgbClr val="202B5C"/>
                </a:solidFill>
                <a:latin typeface="Segoe UI" panose="020B0502040204020203" pitchFamily="34" charset="0"/>
                <a:cs typeface="Segoe UI" panose="020B0502040204020203" pitchFamily="34" charset="0"/>
              </a:rPr>
              <a:t>W/E, Nordics, Americas cluster affected by 2022 re-carding comparison, US regional banks crisis, now stabilizing</a:t>
            </a:r>
          </a:p>
          <a:p>
            <a:pPr marL="461962" indent="-285750">
              <a:spcBef>
                <a:spcPts val="300"/>
              </a:spcBef>
              <a:spcAft>
                <a:spcPts val="300"/>
              </a:spcAft>
              <a:buFont typeface="Arial" panose="020B0604020202020204" pitchFamily="34" charset="0"/>
              <a:buChar char="•"/>
            </a:pPr>
            <a:r>
              <a:rPr lang="en-US" sz="1200" b="1" i="1" dirty="0">
                <a:solidFill>
                  <a:srgbClr val="202B5C"/>
                </a:solidFill>
                <a:latin typeface="Segoe UI" panose="020B0502040204020203" pitchFamily="34" charset="0"/>
                <a:cs typeface="Segoe UI" panose="020B0502040204020203" pitchFamily="34" charset="0"/>
              </a:rPr>
              <a:t>CEE &amp; DACH Revenue growth of 35.2% and Adj. EBITDA growth of 166.8% due to very strong growth in payment cards, digitalization projects, and postal business consolidation</a:t>
            </a:r>
          </a:p>
          <a:p>
            <a:pPr marL="461962" indent="-285750">
              <a:spcBef>
                <a:spcPts val="300"/>
              </a:spcBef>
              <a:spcAft>
                <a:spcPts val="300"/>
              </a:spcAft>
              <a:buFont typeface="Arial" panose="020B0604020202020204" pitchFamily="34" charset="0"/>
              <a:buChar char="•"/>
            </a:pPr>
            <a:r>
              <a:rPr lang="en-US" sz="1200" b="1" i="1" dirty="0" err="1">
                <a:solidFill>
                  <a:srgbClr val="202B5C"/>
                </a:solidFill>
                <a:latin typeface="Segoe UI" panose="020B0502040204020203" pitchFamily="34" charset="0"/>
                <a:cs typeface="Segoe UI" panose="020B0502040204020203" pitchFamily="34" charset="0"/>
              </a:rPr>
              <a:t>Türkiye</a:t>
            </a:r>
            <a:r>
              <a:rPr lang="en-US" sz="1200" b="1" i="1" dirty="0">
                <a:solidFill>
                  <a:srgbClr val="202B5C"/>
                </a:solidFill>
                <a:latin typeface="Segoe UI" panose="020B0502040204020203" pitchFamily="34" charset="0"/>
                <a:cs typeface="Segoe UI" panose="020B0502040204020203" pitchFamily="34" charset="0"/>
              </a:rPr>
              <a:t>, Middle East &amp; Africa affected by 2022 Kenyan elections comparison, excluding Kenya, Adj. Revenues, Adj. EBITDA grew by 76.0%, 68.1% respectively, due to strong growth in the payment card market in </a:t>
            </a:r>
            <a:r>
              <a:rPr lang="en-US" sz="1200" b="1" i="1" dirty="0" err="1">
                <a:solidFill>
                  <a:srgbClr val="202B5C"/>
                </a:solidFill>
                <a:latin typeface="Segoe UI" panose="020B0502040204020203" pitchFamily="34" charset="0"/>
                <a:cs typeface="Segoe UI" panose="020B0502040204020203" pitchFamily="34" charset="0"/>
              </a:rPr>
              <a:t>Türkiye</a:t>
            </a:r>
            <a:r>
              <a:rPr lang="en-US" sz="1200" b="1" i="1" dirty="0">
                <a:solidFill>
                  <a:srgbClr val="202B5C"/>
                </a:solidFill>
                <a:latin typeface="Segoe UI" panose="020B0502040204020203" pitchFamily="34" charset="0"/>
                <a:cs typeface="Segoe UI" panose="020B0502040204020203" pitchFamily="34" charset="0"/>
              </a:rPr>
              <a:t> </a:t>
            </a:r>
          </a:p>
          <a:p>
            <a:pPr marL="176212" algn="ctr">
              <a:spcBef>
                <a:spcPts val="300"/>
              </a:spcBef>
              <a:spcAft>
                <a:spcPts val="300"/>
              </a:spcAft>
            </a:pPr>
            <a:endParaRPr lang="en-US" sz="1400"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r>
              <a:rPr lang="en-US" sz="1400" b="1" i="1" dirty="0">
                <a:solidFill>
                  <a:srgbClr val="202B5C"/>
                </a:solidFill>
                <a:latin typeface="Segoe UI" panose="020B0502040204020203" pitchFamily="34" charset="0"/>
                <a:cs typeface="Segoe UI" panose="020B0502040204020203" pitchFamily="34" charset="0"/>
              </a:rPr>
              <a:t> </a:t>
            </a:r>
            <a:endParaRPr lang="en-US" sz="1400" b="1" dirty="0">
              <a:solidFill>
                <a:srgbClr val="202B5C"/>
              </a:solidFill>
              <a:latin typeface="Segoe UI" panose="020B0502040204020203" pitchFamily="34" charset="0"/>
              <a:cs typeface="Segoe UI" panose="020B0502040204020203" pitchFamily="34" charset="0"/>
            </a:endParaRPr>
          </a:p>
        </p:txBody>
      </p:sp>
      <p:graphicFrame>
        <p:nvGraphicFramePr>
          <p:cNvPr id="21" name="Chart 20">
            <a:extLst>
              <a:ext uri="{FF2B5EF4-FFF2-40B4-BE49-F238E27FC236}">
                <a16:creationId xmlns:a16="http://schemas.microsoft.com/office/drawing/2014/main" id="{6911DB03-7D3D-A358-CA56-64F98981460F}"/>
              </a:ext>
            </a:extLst>
          </p:cNvPr>
          <p:cNvGraphicFramePr>
            <a:graphicFrameLocks/>
          </p:cNvGraphicFramePr>
          <p:nvPr/>
        </p:nvGraphicFramePr>
        <p:xfrm>
          <a:off x="406398" y="1560678"/>
          <a:ext cx="3565420" cy="29836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6911DB03-7D3D-A358-CA56-64F98981460F}"/>
              </a:ext>
            </a:extLst>
          </p:cNvPr>
          <p:cNvGraphicFramePr>
            <a:graphicFrameLocks/>
          </p:cNvGraphicFramePr>
          <p:nvPr/>
        </p:nvGraphicFramePr>
        <p:xfrm>
          <a:off x="4562582" y="1560677"/>
          <a:ext cx="3565417" cy="311330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a:extLst>
              <a:ext uri="{FF2B5EF4-FFF2-40B4-BE49-F238E27FC236}">
                <a16:creationId xmlns:a16="http://schemas.microsoft.com/office/drawing/2014/main" id="{6911DB03-7D3D-A358-CA56-64F98981460F}"/>
              </a:ext>
            </a:extLst>
          </p:cNvPr>
          <p:cNvGraphicFramePr>
            <a:graphicFrameLocks/>
          </p:cNvGraphicFramePr>
          <p:nvPr/>
        </p:nvGraphicFramePr>
        <p:xfrm>
          <a:off x="8472366" y="1560676"/>
          <a:ext cx="3565418" cy="298361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3065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37F3923-B6D0-FCA9-7462-C16F9EAD08E2}"/>
              </a:ext>
            </a:extLst>
          </p:cNvPr>
          <p:cNvSpPr>
            <a:spLocks noGrp="1"/>
          </p:cNvSpPr>
          <p:nvPr>
            <p:ph type="ctrTitle"/>
          </p:nvPr>
        </p:nvSpPr>
        <p:spPr>
          <a:xfrm>
            <a:off x="526473" y="170230"/>
            <a:ext cx="11425383" cy="787835"/>
          </a:xfrm>
        </p:spPr>
        <p:txBody>
          <a:bodyPr>
            <a:normAutofit/>
          </a:bodyPr>
          <a:lstStyle/>
          <a:p>
            <a:r>
              <a:rPr lang="en-US" sz="2200"/>
              <a:t>Working Capital evolution and effect of Covid in inventories</a:t>
            </a:r>
            <a:endParaRPr lang="en-US" sz="2200" dirty="0"/>
          </a:p>
        </p:txBody>
      </p:sp>
      <p:pic>
        <p:nvPicPr>
          <p:cNvPr id="3" name="Graphic 2" descr="Bar graph with upward trend outline">
            <a:extLst>
              <a:ext uri="{FF2B5EF4-FFF2-40B4-BE49-F238E27FC236}">
                <a16:creationId xmlns:a16="http://schemas.microsoft.com/office/drawing/2014/main" id="{0922835A-C3ED-8651-D64A-221C1BEEF1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8449" y="1246472"/>
            <a:ext cx="432000" cy="432000"/>
          </a:xfrm>
          <a:prstGeom prst="rect">
            <a:avLst/>
          </a:prstGeom>
        </p:spPr>
      </p:pic>
      <p:pic>
        <p:nvPicPr>
          <p:cNvPr id="9" name="Graphic 8" descr="Target outline">
            <a:extLst>
              <a:ext uri="{FF2B5EF4-FFF2-40B4-BE49-F238E27FC236}">
                <a16:creationId xmlns:a16="http://schemas.microsoft.com/office/drawing/2014/main" id="{E1710C59-912F-539A-15DB-631152F2BC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8333" y="1222125"/>
            <a:ext cx="432000" cy="432000"/>
          </a:xfrm>
          <a:prstGeom prst="rect">
            <a:avLst/>
          </a:prstGeom>
        </p:spPr>
      </p:pic>
      <p:sp>
        <p:nvSpPr>
          <p:cNvPr id="4" name="Slide Number Placeholder 3">
            <a:extLst>
              <a:ext uri="{FF2B5EF4-FFF2-40B4-BE49-F238E27FC236}">
                <a16:creationId xmlns:a16="http://schemas.microsoft.com/office/drawing/2014/main" id="{6B219B5A-C25B-53A4-3EE9-FD56E7A1ACB1}"/>
              </a:ext>
            </a:extLst>
          </p:cNvPr>
          <p:cNvSpPr>
            <a:spLocks noGrp="1"/>
          </p:cNvSpPr>
          <p:nvPr>
            <p:ph type="sldNum" sz="quarter" idx="4"/>
          </p:nvPr>
        </p:nvSpPr>
        <p:spPr>
          <a:xfrm>
            <a:off x="4629884" y="6489521"/>
            <a:ext cx="2743200" cy="365125"/>
          </a:xfrm>
        </p:spPr>
        <p:txBody>
          <a:bodyPr/>
          <a:lstStyle/>
          <a:p>
            <a:fld id="{56D675D8-086B-4728-8EF3-A2AAB17D6CC4}" type="slidenum">
              <a:rPr lang="el-GR" smtClean="0"/>
              <a:pPr/>
              <a:t>7</a:t>
            </a:fld>
            <a:endParaRPr lang="el-GR" dirty="0"/>
          </a:p>
        </p:txBody>
      </p:sp>
      <p:sp>
        <p:nvSpPr>
          <p:cNvPr id="8" name="Rectangle: Rounded Corners 25">
            <a:extLst>
              <a:ext uri="{FF2B5EF4-FFF2-40B4-BE49-F238E27FC236}">
                <a16:creationId xmlns:a16="http://schemas.microsoft.com/office/drawing/2014/main" id="{A99ADCAA-3A7F-BE74-71EC-4E1C0D33657B}"/>
              </a:ext>
            </a:extLst>
          </p:cNvPr>
          <p:cNvSpPr/>
          <p:nvPr/>
        </p:nvSpPr>
        <p:spPr>
          <a:xfrm>
            <a:off x="6239164" y="2718872"/>
            <a:ext cx="5655559" cy="1709023"/>
          </a:xfrm>
          <a:prstGeom prst="roundRect">
            <a:avLst>
              <a:gd name="adj" fmla="val 230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2">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nSpc>
                <a:spcPct val="125000"/>
              </a:lnSpc>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461962" indent="-285750">
              <a:lnSpc>
                <a:spcPct val="125000"/>
              </a:lnSpc>
              <a:spcBef>
                <a:spcPts val="300"/>
              </a:spcBef>
              <a:spcAft>
                <a:spcPts val="300"/>
              </a:spcAft>
              <a:buFont typeface="Arial" panose="020B0604020202020204" pitchFamily="34" charset="0"/>
              <a:buChar char="•"/>
            </a:pPr>
            <a:endParaRPr lang="en-US" b="1" i="1" dirty="0">
              <a:solidFill>
                <a:srgbClr val="202B5C"/>
              </a:solidFill>
              <a:latin typeface="Segoe UI" panose="020B0502040204020203" pitchFamily="34" charset="0"/>
              <a:cs typeface="Segoe UI" panose="020B0502040204020203" pitchFamily="34" charset="0"/>
            </a:endParaRPr>
          </a:p>
          <a:p>
            <a:pPr marL="461962" indent="-285750">
              <a:lnSpc>
                <a:spcPct val="125000"/>
              </a:lnSpc>
              <a:spcBef>
                <a:spcPts val="300"/>
              </a:spcBef>
              <a:spcAft>
                <a:spcPts val="300"/>
              </a:spcAft>
              <a:buFont typeface="Arial" panose="020B0604020202020204" pitchFamily="34" charset="0"/>
              <a:buChar char="•"/>
            </a:pPr>
            <a:r>
              <a:rPr lang="en-US" sz="1200" b="1" i="1" dirty="0">
                <a:solidFill>
                  <a:srgbClr val="202B5C"/>
                </a:solidFill>
                <a:latin typeface="Segoe UI" panose="020B0502040204020203" pitchFamily="34" charset="0"/>
                <a:cs typeface="Segoe UI" panose="020B0502040204020203" pitchFamily="34" charset="0"/>
              </a:rPr>
              <a:t>Supply chain disruptions during </a:t>
            </a:r>
            <a:r>
              <a:rPr lang="en-US" sz="1200" b="1" i="1" dirty="0" err="1">
                <a:solidFill>
                  <a:srgbClr val="202B5C"/>
                </a:solidFill>
                <a:latin typeface="Segoe UI" panose="020B0502040204020203" pitchFamily="34" charset="0"/>
                <a:cs typeface="Segoe UI" panose="020B0502040204020203" pitchFamily="34" charset="0"/>
              </a:rPr>
              <a:t>Covid</a:t>
            </a:r>
            <a:r>
              <a:rPr lang="en-US" sz="1200" b="1" i="1" dirty="0">
                <a:solidFill>
                  <a:srgbClr val="202B5C"/>
                </a:solidFill>
                <a:latin typeface="Segoe UI" panose="020B0502040204020203" pitchFamily="34" charset="0"/>
                <a:cs typeface="Segoe UI" panose="020B0502040204020203" pitchFamily="34" charset="0"/>
              </a:rPr>
              <a:t> led to severe semiconductor shortage, reflected in ACAG’s abnormally low 2022 inventory level</a:t>
            </a:r>
          </a:p>
          <a:p>
            <a:pPr marL="461962" indent="-285750">
              <a:lnSpc>
                <a:spcPct val="125000"/>
              </a:lnSpc>
              <a:spcBef>
                <a:spcPts val="300"/>
              </a:spcBef>
              <a:spcAft>
                <a:spcPts val="300"/>
              </a:spcAft>
              <a:buFont typeface="Arial" panose="020B0604020202020204" pitchFamily="34" charset="0"/>
              <a:buChar char="•"/>
            </a:pPr>
            <a:endParaRPr lang="en-US" sz="1200" b="1" i="1" dirty="0">
              <a:solidFill>
                <a:srgbClr val="202B5C"/>
              </a:solidFill>
              <a:latin typeface="Segoe UI" panose="020B0502040204020203" pitchFamily="34" charset="0"/>
              <a:cs typeface="Segoe UI" panose="020B0502040204020203" pitchFamily="34" charset="0"/>
            </a:endParaRPr>
          </a:p>
          <a:p>
            <a:pPr marL="461962" indent="-285750">
              <a:lnSpc>
                <a:spcPct val="125000"/>
              </a:lnSpc>
              <a:spcBef>
                <a:spcPts val="300"/>
              </a:spcBef>
              <a:spcAft>
                <a:spcPts val="300"/>
              </a:spcAft>
              <a:buFont typeface="Arial" panose="020B0604020202020204" pitchFamily="34" charset="0"/>
              <a:buChar char="•"/>
            </a:pPr>
            <a:r>
              <a:rPr lang="en-US" sz="1200" b="1" i="1" dirty="0">
                <a:solidFill>
                  <a:srgbClr val="202B5C"/>
                </a:solidFill>
                <a:latin typeface="Segoe UI" panose="020B0502040204020203" pitchFamily="34" charset="0"/>
                <a:cs typeface="Segoe UI" panose="020B0502040204020203" pitchFamily="34" charset="0"/>
              </a:rPr>
              <a:t>In 2023 semiconductor supply was normalized reflected in the W/C percentage of revenues</a:t>
            </a:r>
            <a:endParaRPr lang="en-US" sz="1400"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endParaRPr lang="en-US" sz="1400"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r>
              <a:rPr lang="en-US" b="1" i="1">
                <a:solidFill>
                  <a:srgbClr val="202B5C"/>
                </a:solidFill>
                <a:latin typeface="Segoe UI" panose="020B0502040204020203" pitchFamily="34" charset="0"/>
                <a:cs typeface="Segoe UI" panose="020B0502040204020203" pitchFamily="34" charset="0"/>
              </a:rPr>
              <a:t> </a:t>
            </a:r>
            <a:endParaRPr lang="en-US" b="1" dirty="0">
              <a:solidFill>
                <a:srgbClr val="202B5C"/>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6"/>
          <a:stretch>
            <a:fillRect/>
          </a:stretch>
        </p:blipFill>
        <p:spPr>
          <a:xfrm>
            <a:off x="526472" y="2014433"/>
            <a:ext cx="5769823" cy="3434688"/>
          </a:xfrm>
          <a:prstGeom prst="rect">
            <a:avLst/>
          </a:prstGeom>
        </p:spPr>
      </p:pic>
      <p:sp>
        <p:nvSpPr>
          <p:cNvPr id="5" name="Oval 4"/>
          <p:cNvSpPr/>
          <p:nvPr/>
        </p:nvSpPr>
        <p:spPr>
          <a:xfrm>
            <a:off x="3405049" y="2969622"/>
            <a:ext cx="896983" cy="59218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4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37F3923-B6D0-FCA9-7462-C16F9EAD08E2}"/>
              </a:ext>
            </a:extLst>
          </p:cNvPr>
          <p:cNvSpPr>
            <a:spLocks noGrp="1"/>
          </p:cNvSpPr>
          <p:nvPr>
            <p:ph type="ctrTitle"/>
          </p:nvPr>
        </p:nvSpPr>
        <p:spPr>
          <a:xfrm>
            <a:off x="526473" y="170230"/>
            <a:ext cx="11425383" cy="787835"/>
          </a:xfrm>
        </p:spPr>
        <p:txBody>
          <a:bodyPr>
            <a:normAutofit/>
          </a:bodyPr>
          <a:lstStyle/>
          <a:p>
            <a:r>
              <a:rPr lang="en-US" sz="2200" dirty="0"/>
              <a:t>Low leverage, enhanced dividend </a:t>
            </a:r>
          </a:p>
        </p:txBody>
      </p:sp>
      <p:pic>
        <p:nvPicPr>
          <p:cNvPr id="3" name="Graphic 2" descr="Bar graph with upward trend outline">
            <a:extLst>
              <a:ext uri="{FF2B5EF4-FFF2-40B4-BE49-F238E27FC236}">
                <a16:creationId xmlns:a16="http://schemas.microsoft.com/office/drawing/2014/main" id="{0922835A-C3ED-8651-D64A-221C1BEEF1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8449" y="1246472"/>
            <a:ext cx="432000" cy="432000"/>
          </a:xfrm>
          <a:prstGeom prst="rect">
            <a:avLst/>
          </a:prstGeom>
        </p:spPr>
      </p:pic>
      <p:pic>
        <p:nvPicPr>
          <p:cNvPr id="9" name="Graphic 8" descr="Target outline">
            <a:extLst>
              <a:ext uri="{FF2B5EF4-FFF2-40B4-BE49-F238E27FC236}">
                <a16:creationId xmlns:a16="http://schemas.microsoft.com/office/drawing/2014/main" id="{E1710C59-912F-539A-15DB-631152F2BC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8333" y="1222125"/>
            <a:ext cx="432000" cy="432000"/>
          </a:xfrm>
          <a:prstGeom prst="rect">
            <a:avLst/>
          </a:prstGeom>
        </p:spPr>
      </p:pic>
      <p:sp>
        <p:nvSpPr>
          <p:cNvPr id="4" name="Slide Number Placeholder 3">
            <a:extLst>
              <a:ext uri="{FF2B5EF4-FFF2-40B4-BE49-F238E27FC236}">
                <a16:creationId xmlns:a16="http://schemas.microsoft.com/office/drawing/2014/main" id="{6B219B5A-C25B-53A4-3EE9-FD56E7A1ACB1}"/>
              </a:ext>
            </a:extLst>
          </p:cNvPr>
          <p:cNvSpPr>
            <a:spLocks noGrp="1"/>
          </p:cNvSpPr>
          <p:nvPr>
            <p:ph type="sldNum" sz="quarter" idx="4"/>
          </p:nvPr>
        </p:nvSpPr>
        <p:spPr>
          <a:xfrm>
            <a:off x="4629884" y="6489521"/>
            <a:ext cx="2743200" cy="365125"/>
          </a:xfrm>
        </p:spPr>
        <p:txBody>
          <a:bodyPr/>
          <a:lstStyle/>
          <a:p>
            <a:fld id="{56D675D8-086B-4728-8EF3-A2AAB17D6CC4}" type="slidenum">
              <a:rPr lang="el-GR" smtClean="0"/>
              <a:pPr/>
              <a:t>8</a:t>
            </a:fld>
            <a:endParaRPr lang="el-GR" dirty="0"/>
          </a:p>
        </p:txBody>
      </p:sp>
      <p:sp>
        <p:nvSpPr>
          <p:cNvPr id="7" name="Rectangle: Rounded Corners 25">
            <a:extLst>
              <a:ext uri="{FF2B5EF4-FFF2-40B4-BE49-F238E27FC236}">
                <a16:creationId xmlns:a16="http://schemas.microsoft.com/office/drawing/2014/main" id="{A99ADCAA-3A7F-BE74-71EC-4E1C0D33657B}"/>
              </a:ext>
            </a:extLst>
          </p:cNvPr>
          <p:cNvSpPr/>
          <p:nvPr/>
        </p:nvSpPr>
        <p:spPr>
          <a:xfrm>
            <a:off x="5236876" y="1628757"/>
            <a:ext cx="6292341" cy="1381822"/>
          </a:xfrm>
          <a:prstGeom prst="roundRect">
            <a:avLst>
              <a:gd name="adj" fmla="val 230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2">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nSpc>
                <a:spcPct val="125000"/>
              </a:lnSpc>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461962" indent="-285750">
              <a:lnSpc>
                <a:spcPct val="125000"/>
              </a:lnSpc>
              <a:spcBef>
                <a:spcPts val="300"/>
              </a:spcBef>
              <a:spcAft>
                <a:spcPts val="300"/>
              </a:spcAft>
              <a:buFont typeface="Arial" panose="020B0604020202020204" pitchFamily="34" charset="0"/>
              <a:buChar char="•"/>
            </a:pPr>
            <a:endParaRPr lang="en-US" b="1" i="1" dirty="0">
              <a:solidFill>
                <a:srgbClr val="202B5C"/>
              </a:solidFill>
              <a:latin typeface="Segoe UI" panose="020B0502040204020203" pitchFamily="34" charset="0"/>
              <a:cs typeface="Segoe UI" panose="020B0502040204020203" pitchFamily="34" charset="0"/>
            </a:endParaRPr>
          </a:p>
          <a:p>
            <a:pPr marL="176212">
              <a:lnSpc>
                <a:spcPct val="125000"/>
              </a:lnSpc>
              <a:spcBef>
                <a:spcPts val="300"/>
              </a:spcBef>
              <a:spcAft>
                <a:spcPts val="300"/>
              </a:spcAft>
            </a:pPr>
            <a:r>
              <a:rPr lang="en-US" sz="1600" b="1" i="1" dirty="0">
                <a:solidFill>
                  <a:srgbClr val="202B5C"/>
                </a:solidFill>
                <a:latin typeface="Segoe UI" panose="020B0502040204020203" pitchFamily="34" charset="0"/>
                <a:cs typeface="Segoe UI" panose="020B0502040204020203" pitchFamily="34" charset="0"/>
              </a:rPr>
              <a:t>Following leverage increase to finance accretive acquisitions, now Net Debt/Adj. EBITDA has fallen below 2X</a:t>
            </a:r>
          </a:p>
          <a:p>
            <a:pPr marL="176212" algn="ctr">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r>
              <a:rPr lang="en-US" b="1" i="1" dirty="0">
                <a:solidFill>
                  <a:srgbClr val="202B5C"/>
                </a:solidFill>
                <a:latin typeface="Segoe UI" panose="020B0502040204020203" pitchFamily="34" charset="0"/>
                <a:cs typeface="Segoe UI" panose="020B0502040204020203" pitchFamily="34" charset="0"/>
              </a:rPr>
              <a:t> </a:t>
            </a:r>
            <a:endParaRPr lang="en-US" b="1" dirty="0">
              <a:solidFill>
                <a:srgbClr val="202B5C"/>
              </a:solidFill>
              <a:latin typeface="Segoe UI" panose="020B0502040204020203" pitchFamily="34" charset="0"/>
              <a:cs typeface="Segoe UI" panose="020B0502040204020203" pitchFamily="34" charset="0"/>
            </a:endParaRPr>
          </a:p>
        </p:txBody>
      </p:sp>
      <p:sp>
        <p:nvSpPr>
          <p:cNvPr id="13" name="Rectangle: Rounded Corners 25">
            <a:extLst>
              <a:ext uri="{FF2B5EF4-FFF2-40B4-BE49-F238E27FC236}">
                <a16:creationId xmlns:a16="http://schemas.microsoft.com/office/drawing/2014/main" id="{A99ADCAA-3A7F-BE74-71EC-4E1C0D33657B}"/>
              </a:ext>
            </a:extLst>
          </p:cNvPr>
          <p:cNvSpPr/>
          <p:nvPr/>
        </p:nvSpPr>
        <p:spPr>
          <a:xfrm>
            <a:off x="5236876" y="4572001"/>
            <a:ext cx="6292341" cy="1690254"/>
          </a:xfrm>
          <a:prstGeom prst="roundRect">
            <a:avLst>
              <a:gd name="adj" fmla="val 230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2">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nSpc>
                <a:spcPct val="125000"/>
              </a:lnSpc>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461962" indent="-285750">
              <a:lnSpc>
                <a:spcPct val="125000"/>
              </a:lnSpc>
              <a:spcBef>
                <a:spcPts val="300"/>
              </a:spcBef>
              <a:spcAft>
                <a:spcPts val="300"/>
              </a:spcAft>
              <a:buFont typeface="Arial" panose="020B0604020202020204" pitchFamily="34" charset="0"/>
              <a:buChar char="•"/>
            </a:pPr>
            <a:r>
              <a:rPr lang="en-US" sz="1600" b="1" i="1" dirty="0">
                <a:solidFill>
                  <a:srgbClr val="202B5C"/>
                </a:solidFill>
                <a:latin typeface="Segoe UI" panose="020B0502040204020203" pitchFamily="34" charset="0"/>
                <a:cs typeface="Segoe UI" panose="020B0502040204020203" pitchFamily="34" charset="0"/>
              </a:rPr>
              <a:t>The Board proposes to the 2024 AGM the distribution of a €0.10/share dividend for FY2023</a:t>
            </a:r>
          </a:p>
          <a:p>
            <a:pPr marL="461962" indent="-285750">
              <a:lnSpc>
                <a:spcPct val="125000"/>
              </a:lnSpc>
              <a:spcBef>
                <a:spcPts val="300"/>
              </a:spcBef>
              <a:spcAft>
                <a:spcPts val="300"/>
              </a:spcAft>
              <a:buFont typeface="Arial" panose="020B0604020202020204" pitchFamily="34" charset="0"/>
              <a:buChar char="•"/>
            </a:pPr>
            <a:r>
              <a:rPr lang="en-US" sz="1600" b="1" i="1" dirty="0">
                <a:solidFill>
                  <a:srgbClr val="202B5C"/>
                </a:solidFill>
                <a:latin typeface="Segoe UI" panose="020B0502040204020203" pitchFamily="34" charset="0"/>
                <a:cs typeface="Segoe UI" panose="020B0502040204020203" pitchFamily="34" charset="0"/>
              </a:rPr>
              <a:t>Dividend policy:  Distribute 20%-25% of Net Income</a:t>
            </a:r>
            <a:endParaRPr lang="en-US"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endParaRPr lang="en-US" b="1" i="1" dirty="0">
              <a:solidFill>
                <a:srgbClr val="202B5C"/>
              </a:solidFill>
              <a:latin typeface="Segoe UI" panose="020B0502040204020203" pitchFamily="34" charset="0"/>
              <a:cs typeface="Segoe UI" panose="020B0502040204020203" pitchFamily="34" charset="0"/>
            </a:endParaRPr>
          </a:p>
          <a:p>
            <a:pPr marL="176212" algn="ctr">
              <a:spcBef>
                <a:spcPts val="300"/>
              </a:spcBef>
              <a:spcAft>
                <a:spcPts val="300"/>
              </a:spcAft>
            </a:pPr>
            <a:r>
              <a:rPr lang="en-US" b="1" i="1" dirty="0">
                <a:solidFill>
                  <a:srgbClr val="202B5C"/>
                </a:solidFill>
                <a:latin typeface="Segoe UI" panose="020B0502040204020203" pitchFamily="34" charset="0"/>
                <a:cs typeface="Segoe UI" panose="020B0502040204020203" pitchFamily="34" charset="0"/>
              </a:rPr>
              <a:t> </a:t>
            </a:r>
            <a:endParaRPr lang="en-US" b="1" dirty="0">
              <a:solidFill>
                <a:srgbClr val="202B5C"/>
              </a:solidFill>
              <a:latin typeface="Segoe UI" panose="020B0502040204020203" pitchFamily="34" charset="0"/>
              <a:cs typeface="Segoe UI" panose="020B0502040204020203" pitchFamily="34" charset="0"/>
            </a:endParaRPr>
          </a:p>
        </p:txBody>
      </p:sp>
      <p:graphicFrame>
        <p:nvGraphicFramePr>
          <p:cNvPr id="16" name="Chart 15"/>
          <p:cNvGraphicFramePr>
            <a:graphicFrameLocks/>
          </p:cNvGraphicFramePr>
          <p:nvPr/>
        </p:nvGraphicFramePr>
        <p:xfrm>
          <a:off x="699654" y="4151071"/>
          <a:ext cx="4036291" cy="23384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32DEADD8-7BAE-A6C5-8294-0F67D0888ABE}"/>
              </a:ext>
            </a:extLst>
          </p:cNvPr>
          <p:cNvGraphicFramePr>
            <a:graphicFrameLocks/>
          </p:cNvGraphicFramePr>
          <p:nvPr/>
        </p:nvGraphicFramePr>
        <p:xfrm>
          <a:off x="474517" y="1194865"/>
          <a:ext cx="4486563" cy="271940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585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23359CF-1D21-4BA8-80AA-4C53D8D9A5CE}"/>
              </a:ext>
            </a:extLst>
          </p:cNvPr>
          <p:cNvSpPr txBox="1"/>
          <p:nvPr/>
        </p:nvSpPr>
        <p:spPr>
          <a:xfrm>
            <a:off x="1495794" y="6575726"/>
            <a:ext cx="3859624" cy="200055"/>
          </a:xfrm>
          <a:prstGeom prst="rect">
            <a:avLst/>
          </a:prstGeom>
          <a:noFill/>
        </p:spPr>
        <p:txBody>
          <a:bodyPr wrap="square">
            <a:spAutoFit/>
          </a:bodyPr>
          <a:lstStyle/>
          <a:p>
            <a:r>
              <a:rPr lang="en-US" sz="700" i="1" dirty="0">
                <a:latin typeface="Segoe UI" panose="020B0502040204020203" pitchFamily="34" charset="0"/>
                <a:cs typeface="Segoe UI" panose="020B0502040204020203" pitchFamily="34" charset="0"/>
              </a:rPr>
              <a:t>Source: Group’s financial statements</a:t>
            </a:r>
            <a:endParaRPr lang="el-GR" sz="700" i="1" dirty="0">
              <a:latin typeface="Segoe UI" panose="020B0502040204020203" pitchFamily="34" charset="0"/>
              <a:cs typeface="Segoe UI" panose="020B0502040204020203" pitchFamily="34" charset="0"/>
            </a:endParaRPr>
          </a:p>
        </p:txBody>
      </p:sp>
      <p:sp>
        <p:nvSpPr>
          <p:cNvPr id="9" name="Slide Number Placeholder 8">
            <a:extLst>
              <a:ext uri="{FF2B5EF4-FFF2-40B4-BE49-F238E27FC236}">
                <a16:creationId xmlns:a16="http://schemas.microsoft.com/office/drawing/2014/main" id="{CBD33D2C-00F0-B0C7-4223-E5D35A037C35}"/>
              </a:ext>
            </a:extLst>
          </p:cNvPr>
          <p:cNvSpPr>
            <a:spLocks noGrp="1"/>
          </p:cNvSpPr>
          <p:nvPr>
            <p:ph type="sldNum" sz="quarter" idx="4"/>
          </p:nvPr>
        </p:nvSpPr>
        <p:spPr/>
        <p:txBody>
          <a:bodyPr/>
          <a:lstStyle/>
          <a:p>
            <a:fld id="{56D675D8-086B-4728-8EF3-A2AAB17D6CC4}" type="slidenum">
              <a:rPr lang="el-GR" smtClean="0"/>
              <a:pPr/>
              <a:t>9</a:t>
            </a:fld>
            <a:endParaRPr lang="el-GR" dirty="0"/>
          </a:p>
        </p:txBody>
      </p:sp>
      <p:sp>
        <p:nvSpPr>
          <p:cNvPr id="36" name="Title 2">
            <a:extLst>
              <a:ext uri="{FF2B5EF4-FFF2-40B4-BE49-F238E27FC236}">
                <a16:creationId xmlns:a16="http://schemas.microsoft.com/office/drawing/2014/main" id="{E5654C31-FCAE-F7D0-BD7C-930FFF0CF7DD}"/>
              </a:ext>
            </a:extLst>
          </p:cNvPr>
          <p:cNvSpPr txBox="1">
            <a:spLocks/>
          </p:cNvSpPr>
          <p:nvPr/>
        </p:nvSpPr>
        <p:spPr>
          <a:xfrm>
            <a:off x="267855" y="240007"/>
            <a:ext cx="11794836" cy="67439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rgbClr val="202B5C"/>
                </a:solidFill>
                <a:latin typeface="Segoe UI" panose="020B0502040204020203" pitchFamily="34" charset="0"/>
                <a:ea typeface="+mj-ea"/>
                <a:cs typeface="Segoe UI" panose="020B0502040204020203" pitchFamily="34" charset="0"/>
              </a:defRPr>
            </a:lvl1pPr>
          </a:lstStyle>
          <a:p>
            <a:pPr>
              <a:lnSpc>
                <a:spcPct val="60000"/>
              </a:lnSpc>
            </a:pPr>
            <a:r>
              <a:rPr lang="en-US" sz="2200" dirty="0"/>
              <a:t>2018-23 KPIs: Rapidly growing Adj. Revenues, Adj. EBITDA, Net Income (€</a:t>
            </a:r>
            <a:r>
              <a:rPr lang="en-US" sz="2200" dirty="0" err="1"/>
              <a:t>mn</a:t>
            </a:r>
            <a:r>
              <a:rPr lang="en-US" sz="2200" dirty="0"/>
              <a:t>)</a:t>
            </a:r>
          </a:p>
          <a:p>
            <a:pPr>
              <a:lnSpc>
                <a:spcPct val="60000"/>
              </a:lnSpc>
            </a:pPr>
            <a:endParaRPr lang="en-US" sz="2200" dirty="0"/>
          </a:p>
        </p:txBody>
      </p:sp>
      <p:pic>
        <p:nvPicPr>
          <p:cNvPr id="11" name="Picture 10"/>
          <p:cNvPicPr>
            <a:picLocks noChangeAspect="1"/>
          </p:cNvPicPr>
          <p:nvPr/>
        </p:nvPicPr>
        <p:blipFill>
          <a:blip r:embed="rId2"/>
          <a:stretch>
            <a:fillRect/>
          </a:stretch>
        </p:blipFill>
        <p:spPr>
          <a:xfrm>
            <a:off x="1805420" y="1080651"/>
            <a:ext cx="4290580" cy="2584687"/>
          </a:xfrm>
          <a:prstGeom prst="rect">
            <a:avLst/>
          </a:prstGeom>
        </p:spPr>
      </p:pic>
      <p:pic>
        <p:nvPicPr>
          <p:cNvPr id="13" name="Picture 12"/>
          <p:cNvPicPr>
            <a:picLocks noChangeAspect="1"/>
          </p:cNvPicPr>
          <p:nvPr/>
        </p:nvPicPr>
        <p:blipFill>
          <a:blip r:embed="rId3"/>
          <a:stretch>
            <a:fillRect/>
          </a:stretch>
        </p:blipFill>
        <p:spPr>
          <a:xfrm>
            <a:off x="1805420" y="3664262"/>
            <a:ext cx="4290580" cy="2582400"/>
          </a:xfrm>
          <a:prstGeom prst="rect">
            <a:avLst/>
          </a:prstGeom>
        </p:spPr>
      </p:pic>
      <p:pic>
        <p:nvPicPr>
          <p:cNvPr id="14" name="Picture 13"/>
          <p:cNvPicPr>
            <a:picLocks noChangeAspect="1"/>
          </p:cNvPicPr>
          <p:nvPr/>
        </p:nvPicPr>
        <p:blipFill>
          <a:blip r:embed="rId4"/>
          <a:stretch>
            <a:fillRect/>
          </a:stretch>
        </p:blipFill>
        <p:spPr>
          <a:xfrm>
            <a:off x="6165272" y="3664262"/>
            <a:ext cx="4303965" cy="2596226"/>
          </a:xfrm>
          <a:prstGeom prst="rect">
            <a:avLst/>
          </a:prstGeom>
        </p:spPr>
      </p:pic>
      <p:pic>
        <p:nvPicPr>
          <p:cNvPr id="15" name="Picture 14"/>
          <p:cNvPicPr>
            <a:picLocks noChangeAspect="1"/>
          </p:cNvPicPr>
          <p:nvPr/>
        </p:nvPicPr>
        <p:blipFill>
          <a:blip r:embed="rId5"/>
          <a:stretch>
            <a:fillRect/>
          </a:stretch>
        </p:blipFill>
        <p:spPr>
          <a:xfrm>
            <a:off x="6165272" y="1079574"/>
            <a:ext cx="4303966" cy="2584688"/>
          </a:xfrm>
          <a:prstGeom prst="rect">
            <a:avLst/>
          </a:prstGeom>
        </p:spPr>
      </p:pic>
      <p:sp>
        <p:nvSpPr>
          <p:cNvPr id="10" name="TextBox 9">
            <a:extLst>
              <a:ext uri="{FF2B5EF4-FFF2-40B4-BE49-F238E27FC236}">
                <a16:creationId xmlns:a16="http://schemas.microsoft.com/office/drawing/2014/main" id="{7DF0887D-589B-4656-AC30-156E73329DC3}"/>
              </a:ext>
            </a:extLst>
          </p:cNvPr>
          <p:cNvSpPr txBox="1"/>
          <p:nvPr/>
        </p:nvSpPr>
        <p:spPr>
          <a:xfrm>
            <a:off x="2721574" y="1163755"/>
            <a:ext cx="229518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solidFill>
                  <a:schemeClr val="tx1">
                    <a:lumMod val="65000"/>
                    <a:lumOff val="35000"/>
                  </a:schemeClr>
                </a:solidFill>
                <a:latin typeface="Segoe UI" panose="020B0502040204020203" pitchFamily="34" charset="0"/>
                <a:cs typeface="Segoe UI" panose="020B0502040204020203" pitchFamily="34" charset="0"/>
              </a:rPr>
              <a:t>CAGR 2019-2023: +27%</a:t>
            </a:r>
            <a:endParaRPr lang="el-GR" sz="12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D77EE757-2E3B-41FA-B894-47C5B6C1DA82}"/>
              </a:ext>
            </a:extLst>
          </p:cNvPr>
          <p:cNvSpPr txBox="1"/>
          <p:nvPr/>
        </p:nvSpPr>
        <p:spPr>
          <a:xfrm>
            <a:off x="2803118" y="3842336"/>
            <a:ext cx="229518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solidFill>
                  <a:schemeClr val="tx1">
                    <a:lumMod val="65000"/>
                    <a:lumOff val="35000"/>
                  </a:schemeClr>
                </a:solidFill>
                <a:latin typeface="Segoe UI" panose="020B0502040204020203" pitchFamily="34" charset="0"/>
                <a:cs typeface="Segoe UI" panose="020B0502040204020203" pitchFamily="34" charset="0"/>
              </a:rPr>
              <a:t>CAGR 2019-2023: +40%</a:t>
            </a:r>
            <a:endParaRPr lang="el-GR" sz="1200" b="1"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5016319"/>
      </p:ext>
    </p:extLst>
  </p:cSld>
  <p:clrMapOvr>
    <a:masterClrMapping/>
  </p:clrMapOvr>
</p:sld>
</file>

<file path=ppt/theme/theme1.xml><?xml version="1.0" encoding="utf-8"?>
<a:theme xmlns:a="http://schemas.openxmlformats.org/drawingml/2006/main" name="Custom Design">
  <a:themeElements>
    <a:clrScheme name="AustriaCard-theme 1">
      <a:dk1>
        <a:sysClr val="windowText" lastClr="000000"/>
      </a:dk1>
      <a:lt1>
        <a:sysClr val="window" lastClr="FFFFFF"/>
      </a:lt1>
      <a:dk2>
        <a:srgbClr val="44546A"/>
      </a:dk2>
      <a:lt2>
        <a:srgbClr val="E7E6E6"/>
      </a:lt2>
      <a:accent1>
        <a:srgbClr val="C32328"/>
      </a:accent1>
      <a:accent2>
        <a:srgbClr val="818E96"/>
      </a:accent2>
      <a:accent3>
        <a:srgbClr val="C9C9C9"/>
      </a:accent3>
      <a:accent4>
        <a:srgbClr val="FFFFFF"/>
      </a:accent4>
      <a:accent5>
        <a:srgbClr val="7F7F7F"/>
      </a:accent5>
      <a:accent6>
        <a:srgbClr val="202B5C"/>
      </a:accent6>
      <a:hlink>
        <a:srgbClr val="C32328"/>
      </a:hlink>
      <a:folHlink>
        <a:srgbClr val="202B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striaCard-Corporate-Presentation Templates_V6" id="{EC1951E1-0F81-4441-9341-EB85144F62DF}" vid="{E72514AF-3820-428A-A251-261B8E5761FC}"/>
    </a:ext>
  </a:extLst>
</a:theme>
</file>

<file path=ppt/theme/theme2.xml><?xml version="1.0" encoding="utf-8"?>
<a:theme xmlns:a="http://schemas.openxmlformats.org/drawingml/2006/main" name="1_Custom Design">
  <a:themeElements>
    <a:clrScheme name="AustriaCard-theme 1">
      <a:dk1>
        <a:sysClr val="windowText" lastClr="000000"/>
      </a:dk1>
      <a:lt1>
        <a:sysClr val="window" lastClr="FFFFFF"/>
      </a:lt1>
      <a:dk2>
        <a:srgbClr val="44546A"/>
      </a:dk2>
      <a:lt2>
        <a:srgbClr val="E7E6E6"/>
      </a:lt2>
      <a:accent1>
        <a:srgbClr val="C32328"/>
      </a:accent1>
      <a:accent2>
        <a:srgbClr val="818E96"/>
      </a:accent2>
      <a:accent3>
        <a:srgbClr val="C9C9C9"/>
      </a:accent3>
      <a:accent4>
        <a:srgbClr val="FFFFFF"/>
      </a:accent4>
      <a:accent5>
        <a:srgbClr val="7F7F7F"/>
      </a:accent5>
      <a:accent6>
        <a:srgbClr val="202B5C"/>
      </a:accent6>
      <a:hlink>
        <a:srgbClr val="C32328"/>
      </a:hlink>
      <a:folHlink>
        <a:srgbClr val="202B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striaCard-Corporate-Presentation Templates_V6" id="{EC1951E1-0F81-4441-9341-EB85144F62DF}" vid="{E72514AF-3820-428A-A251-261B8E5761F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Custom Design</Template>
  <TotalTime>0</TotalTime>
  <Words>2543</Words>
  <Application>Microsoft Office PowerPoint</Application>
  <PresentationFormat>Breitbild</PresentationFormat>
  <Paragraphs>303</Paragraphs>
  <Slides>33</Slides>
  <Notes>0</Notes>
  <HiddenSlides>1</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33</vt:i4>
      </vt:variant>
    </vt:vector>
  </HeadingPairs>
  <TitlesOfParts>
    <vt:vector size="43" baseType="lpstr">
      <vt:lpstr>Arial</vt:lpstr>
      <vt:lpstr>Calibri</vt:lpstr>
      <vt:lpstr>Helvetica</vt:lpstr>
      <vt:lpstr>Segoe UI</vt:lpstr>
      <vt:lpstr>Symbol</vt:lpstr>
      <vt:lpstr>Tahoma</vt:lpstr>
      <vt:lpstr>Times New Roman</vt:lpstr>
      <vt:lpstr>Wingdings</vt:lpstr>
      <vt:lpstr>Custom Design</vt:lpstr>
      <vt:lpstr>1_Custom Design</vt:lpstr>
      <vt:lpstr>PowerPoint-Präsentation</vt:lpstr>
      <vt:lpstr>PowerPoint-Präsentation</vt:lpstr>
      <vt:lpstr>Report of the Management Board</vt:lpstr>
      <vt:lpstr>Effect of IAS 29 (Hyperinflation)</vt:lpstr>
      <vt:lpstr>PowerPoint-Präsentation</vt:lpstr>
      <vt:lpstr>FY 2023 Geographical segments performance (in €mn)</vt:lpstr>
      <vt:lpstr>Working Capital evolution and effect of Covid in inventories</vt:lpstr>
      <vt:lpstr>Low leverage, enhanced dividend </vt:lpstr>
      <vt:lpstr>PowerPoint-Präsentation</vt:lpstr>
      <vt:lpstr>PowerPoint-Präsentation</vt:lpstr>
      <vt:lpstr>Growth Strategy going forward</vt:lpstr>
      <vt:lpstr>2024 Guidance</vt:lpstr>
      <vt:lpstr>PowerPoint-Präsentation</vt:lpstr>
      <vt:lpstr>Bericht über die Aktienrückkaufprogramme gemäß § 65 Abs 3 AktG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Kirchmayr Markus</dc:creator>
  <cp:lastModifiedBy>bevideo info</cp:lastModifiedBy>
  <cp:revision>731</cp:revision>
  <cp:lastPrinted>2023-05-18T13:15:28Z</cp:lastPrinted>
  <dcterms:created xsi:type="dcterms:W3CDTF">2022-06-22T07:27:39Z</dcterms:created>
  <dcterms:modified xsi:type="dcterms:W3CDTF">2024-07-09T06:46:53Z</dcterms:modified>
</cp:coreProperties>
</file>